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pace Mono" charset="1" panose="02000509040000020004"/>
      <p:regular r:id="rId10"/>
    </p:embeddedFont>
    <p:embeddedFont>
      <p:font typeface="Space Mono Bold" charset="1" panose="02000809030000020004"/>
      <p:regular r:id="rId11"/>
    </p:embeddedFont>
    <p:embeddedFont>
      <p:font typeface="Space Mono Italics" charset="1" panose="02000509090000090004"/>
      <p:regular r:id="rId12"/>
    </p:embeddedFont>
    <p:embeddedFont>
      <p:font typeface="Space Mono Bold Italics" charset="1" panose="020008090400000900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Tomorrow" charset="1" panose="00000000000000000000"/>
      <p:regular r:id="rId20"/>
    </p:embeddedFont>
    <p:embeddedFont>
      <p:font typeface="Tomorrow Bold" charset="1" panose="00000000000000000000"/>
      <p:regular r:id="rId21"/>
    </p:embeddedFont>
    <p:embeddedFont>
      <p:font typeface="Tomorrow Italics" charset="1" panose="00000000000000000000"/>
      <p:regular r:id="rId22"/>
    </p:embeddedFont>
    <p:embeddedFont>
      <p:font typeface="Tomorrow Bold Italics" charset="1" panose="00000000000000000000"/>
      <p:regular r:id="rId23"/>
    </p:embeddedFont>
    <p:embeddedFont>
      <p:font typeface="Tomorrow Thin" charset="1" panose="00000000000000000000"/>
      <p:regular r:id="rId24"/>
    </p:embeddedFont>
    <p:embeddedFont>
      <p:font typeface="Tomorrow Thin Italics" charset="1" panose="000000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gif"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VAF5AYAAOY0.mp4" Type="http://schemas.openxmlformats.org/officeDocument/2006/relationships/video"/><Relationship Id="rId4" Target="../media/VAF5AYAAOY0.mp4" Type="http://schemas.microsoft.com/office/2007/relationships/media"/><Relationship Id="rId5" Target="../media/image39.gif" Type="http://schemas.openxmlformats.org/officeDocument/2006/relationships/image"/><Relationship Id="rId6" Target="../media/image40.gif"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4.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76914" y="8041931"/>
            <a:ext cx="11372118" cy="524637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
        <p:nvSpPr>
          <p:cNvPr name="Freeform 4" id="4"/>
          <p:cNvSpPr/>
          <p:nvPr/>
        </p:nvSpPr>
        <p:spPr>
          <a:xfrm flipH="false" flipV="false" rot="0">
            <a:off x="7056208" y="4596198"/>
            <a:ext cx="9173724" cy="8692103"/>
          </a:xfrm>
          <a:custGeom>
            <a:avLst/>
            <a:gdLst/>
            <a:ahLst/>
            <a:cxnLst/>
            <a:rect r="r" b="b" t="t" l="l"/>
            <a:pathLst>
              <a:path h="8692103" w="9173724">
                <a:moveTo>
                  <a:pt x="0" y="0"/>
                </a:moveTo>
                <a:lnTo>
                  <a:pt x="9173724" y="0"/>
                </a:lnTo>
                <a:lnTo>
                  <a:pt x="9173724" y="8692103"/>
                </a:lnTo>
                <a:lnTo>
                  <a:pt x="0" y="8692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59445" y="3255730"/>
            <a:ext cx="2331359" cy="233135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630"/>
            </a:solidFill>
          </p:spPr>
        </p:sp>
      </p:grpSp>
      <p:sp>
        <p:nvSpPr>
          <p:cNvPr name="Freeform 7" id="7"/>
          <p:cNvSpPr/>
          <p:nvPr/>
        </p:nvSpPr>
        <p:spPr>
          <a:xfrm flipH="false" flipV="false" rot="0">
            <a:off x="1028700" y="8607716"/>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576914" y="-49641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214348" y="2459259"/>
            <a:ext cx="7245962" cy="4171950"/>
          </a:xfrm>
          <a:prstGeom prst="rect">
            <a:avLst/>
          </a:prstGeom>
        </p:spPr>
        <p:txBody>
          <a:bodyPr anchor="t" rtlCol="false" tIns="0" lIns="0" bIns="0" rIns="0">
            <a:spAutoFit/>
          </a:bodyPr>
          <a:lstStyle/>
          <a:p>
            <a:pPr>
              <a:lnSpc>
                <a:spcPts val="6450"/>
              </a:lnSpc>
            </a:pPr>
            <a:r>
              <a:rPr lang="en-US" sz="7500">
                <a:solidFill>
                  <a:srgbClr val="000000"/>
                </a:solidFill>
                <a:latin typeface="Tomorrow"/>
              </a:rPr>
              <a:t>Sentiment Analysis On Amazon Customer Review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656455" cy="10287000"/>
          </a:xfrm>
          <a:prstGeom prst="rect">
            <a:avLst/>
          </a:prstGeom>
          <a:solidFill>
            <a:srgbClr val="FFD630"/>
          </a:solidFill>
        </p:spPr>
      </p:sp>
      <p:sp>
        <p:nvSpPr>
          <p:cNvPr name="Freeform 3" id="3"/>
          <p:cNvSpPr/>
          <p:nvPr/>
        </p:nvSpPr>
        <p:spPr>
          <a:xfrm flipH="false" flipV="false" rot="0">
            <a:off x="1239933" y="8476755"/>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75544" y="-310525"/>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297032" y="2081797"/>
            <a:ext cx="5359423" cy="3293326"/>
          </a:xfrm>
          <a:custGeom>
            <a:avLst/>
            <a:gdLst/>
            <a:ahLst/>
            <a:cxnLst/>
            <a:rect r="r" b="b" t="t" l="l"/>
            <a:pathLst>
              <a:path h="3293326" w="5359423">
                <a:moveTo>
                  <a:pt x="0" y="0"/>
                </a:moveTo>
                <a:lnTo>
                  <a:pt x="5359423" y="0"/>
                </a:lnTo>
                <a:lnTo>
                  <a:pt x="5359423" y="3293326"/>
                </a:lnTo>
                <a:lnTo>
                  <a:pt x="0" y="3293326"/>
                </a:lnTo>
                <a:lnTo>
                  <a:pt x="0" y="0"/>
                </a:lnTo>
                <a:close/>
              </a:path>
            </a:pathLst>
          </a:custGeom>
          <a:blipFill>
            <a:blip r:embed="rId4"/>
            <a:stretch>
              <a:fillRect l="0" t="0" r="-100531" b="-144254"/>
            </a:stretch>
          </a:blipFill>
        </p:spPr>
      </p:sp>
      <p:sp>
        <p:nvSpPr>
          <p:cNvPr name="Freeform 6" id="6"/>
          <p:cNvSpPr/>
          <p:nvPr/>
        </p:nvSpPr>
        <p:spPr>
          <a:xfrm flipH="false" flipV="false" rot="0">
            <a:off x="3006725" y="5713565"/>
            <a:ext cx="5359423" cy="3323361"/>
          </a:xfrm>
          <a:custGeom>
            <a:avLst/>
            <a:gdLst/>
            <a:ahLst/>
            <a:cxnLst/>
            <a:rect r="r" b="b" t="t" l="l"/>
            <a:pathLst>
              <a:path h="3323361" w="5359423">
                <a:moveTo>
                  <a:pt x="0" y="0"/>
                </a:moveTo>
                <a:lnTo>
                  <a:pt x="5359423" y="0"/>
                </a:lnTo>
                <a:lnTo>
                  <a:pt x="5359423" y="3323361"/>
                </a:lnTo>
                <a:lnTo>
                  <a:pt x="0" y="3323361"/>
                </a:lnTo>
                <a:lnTo>
                  <a:pt x="0" y="0"/>
                </a:lnTo>
                <a:close/>
              </a:path>
            </a:pathLst>
          </a:custGeom>
          <a:blipFill>
            <a:blip r:embed="rId4"/>
            <a:stretch>
              <a:fillRect l="0" t="-99168" r="-100458" b="-42790"/>
            </a:stretch>
          </a:blipFill>
        </p:spPr>
      </p:sp>
      <p:sp>
        <p:nvSpPr>
          <p:cNvPr name="TextBox 7" id="7"/>
          <p:cNvSpPr txBox="true"/>
          <p:nvPr/>
        </p:nvSpPr>
        <p:spPr>
          <a:xfrm rot="0">
            <a:off x="2524645" y="870575"/>
            <a:ext cx="12263620" cy="1177356"/>
          </a:xfrm>
          <a:prstGeom prst="rect">
            <a:avLst/>
          </a:prstGeom>
        </p:spPr>
        <p:txBody>
          <a:bodyPr anchor="t" rtlCol="false" tIns="0" lIns="0" bIns="0" rIns="0">
            <a:spAutoFit/>
          </a:bodyPr>
          <a:lstStyle/>
          <a:p>
            <a:pPr algn="ctr">
              <a:lnSpc>
                <a:spcPts val="4456"/>
              </a:lnSpc>
            </a:pPr>
            <a:r>
              <a:rPr lang="en-US" sz="5064">
                <a:solidFill>
                  <a:srgbClr val="000000"/>
                </a:solidFill>
                <a:latin typeface="Space Mono"/>
              </a:rPr>
              <a:t>NATURAL LANGUAGE PROCESSING APPLICATIONS</a:t>
            </a:r>
          </a:p>
        </p:txBody>
      </p:sp>
      <p:sp>
        <p:nvSpPr>
          <p:cNvPr name="Freeform 8" id="8"/>
          <p:cNvSpPr/>
          <p:nvPr/>
        </p:nvSpPr>
        <p:spPr>
          <a:xfrm flipH="false" flipV="false" rot="0">
            <a:off x="8656455" y="2125955"/>
            <a:ext cx="5446149" cy="3249168"/>
          </a:xfrm>
          <a:custGeom>
            <a:avLst/>
            <a:gdLst/>
            <a:ahLst/>
            <a:cxnLst/>
            <a:rect r="r" b="b" t="t" l="l"/>
            <a:pathLst>
              <a:path h="3249168" w="5446149">
                <a:moveTo>
                  <a:pt x="0" y="0"/>
                </a:moveTo>
                <a:lnTo>
                  <a:pt x="5446149" y="0"/>
                </a:lnTo>
                <a:lnTo>
                  <a:pt x="5446149" y="3249168"/>
                </a:lnTo>
                <a:lnTo>
                  <a:pt x="0" y="3249168"/>
                </a:lnTo>
                <a:lnTo>
                  <a:pt x="0" y="0"/>
                </a:lnTo>
                <a:close/>
              </a:path>
            </a:pathLst>
          </a:custGeom>
          <a:blipFill>
            <a:blip r:embed="rId4"/>
            <a:stretch>
              <a:fillRect l="-99543" t="-1509" r="0" b="-148832"/>
            </a:stretch>
          </a:blipFill>
        </p:spPr>
      </p:sp>
      <p:sp>
        <p:nvSpPr>
          <p:cNvPr name="Freeform 9" id="9"/>
          <p:cNvSpPr/>
          <p:nvPr/>
        </p:nvSpPr>
        <p:spPr>
          <a:xfrm flipH="false" flipV="false" rot="0">
            <a:off x="8656455" y="5713565"/>
            <a:ext cx="5446149" cy="3345865"/>
          </a:xfrm>
          <a:custGeom>
            <a:avLst/>
            <a:gdLst/>
            <a:ahLst/>
            <a:cxnLst/>
            <a:rect r="r" b="b" t="t" l="l"/>
            <a:pathLst>
              <a:path h="3345865" w="5446149">
                <a:moveTo>
                  <a:pt x="0" y="0"/>
                </a:moveTo>
                <a:lnTo>
                  <a:pt x="5446149" y="0"/>
                </a:lnTo>
                <a:lnTo>
                  <a:pt x="5446149" y="3345865"/>
                </a:lnTo>
                <a:lnTo>
                  <a:pt x="0" y="3345865"/>
                </a:lnTo>
                <a:lnTo>
                  <a:pt x="0" y="0"/>
                </a:lnTo>
                <a:close/>
              </a:path>
            </a:pathLst>
          </a:custGeom>
          <a:blipFill>
            <a:blip r:embed="rId4"/>
            <a:stretch>
              <a:fillRect l="-99543" t="-100812" r="0" b="-42293"/>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6421" y="8274287"/>
            <a:ext cx="11372118" cy="524637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
        <p:nvSpPr>
          <p:cNvPr name="Freeform 5" id="5"/>
          <p:cNvSpPr/>
          <p:nvPr/>
        </p:nvSpPr>
        <p:spPr>
          <a:xfrm flipH="false" flipV="false" rot="0">
            <a:off x="2516029" y="743519"/>
            <a:ext cx="4209514" cy="4114800"/>
          </a:xfrm>
          <a:custGeom>
            <a:avLst/>
            <a:gdLst/>
            <a:ahLst/>
            <a:cxnLst/>
            <a:rect r="r" b="b" t="t" l="l"/>
            <a:pathLst>
              <a:path h="4114800" w="4209514">
                <a:moveTo>
                  <a:pt x="0" y="0"/>
                </a:moveTo>
                <a:lnTo>
                  <a:pt x="4209514" y="0"/>
                </a:lnTo>
                <a:lnTo>
                  <a:pt x="42095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609638" y="4858319"/>
            <a:ext cx="5167174" cy="3415968"/>
          </a:xfrm>
          <a:custGeom>
            <a:avLst/>
            <a:gdLst/>
            <a:ahLst/>
            <a:cxnLst/>
            <a:rect r="r" b="b" t="t" l="l"/>
            <a:pathLst>
              <a:path h="3415968" w="5167174">
                <a:moveTo>
                  <a:pt x="0" y="0"/>
                </a:moveTo>
                <a:lnTo>
                  <a:pt x="5167175" y="0"/>
                </a:lnTo>
                <a:lnTo>
                  <a:pt x="5167175" y="3415968"/>
                </a:lnTo>
                <a:lnTo>
                  <a:pt x="0" y="3415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79001" y="3809814"/>
            <a:ext cx="3972652" cy="4114800"/>
          </a:xfrm>
          <a:custGeom>
            <a:avLst/>
            <a:gdLst/>
            <a:ahLst/>
            <a:cxnLst/>
            <a:rect r="r" b="b" t="t" l="l"/>
            <a:pathLst>
              <a:path h="4114800" w="3972652">
                <a:moveTo>
                  <a:pt x="0" y="0"/>
                </a:moveTo>
                <a:lnTo>
                  <a:pt x="3972652" y="0"/>
                </a:lnTo>
                <a:lnTo>
                  <a:pt x="397265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63278" y="4345841"/>
            <a:ext cx="5931120" cy="1177356"/>
          </a:xfrm>
          <a:prstGeom prst="rect">
            <a:avLst/>
          </a:prstGeom>
        </p:spPr>
        <p:txBody>
          <a:bodyPr anchor="t" rtlCol="false" tIns="0" lIns="0" bIns="0" rIns="0">
            <a:spAutoFit/>
          </a:bodyPr>
          <a:lstStyle/>
          <a:p>
            <a:pPr>
              <a:lnSpc>
                <a:spcPts val="4456"/>
              </a:lnSpc>
            </a:pPr>
            <a:r>
              <a:rPr lang="en-US" sz="5064">
                <a:solidFill>
                  <a:srgbClr val="000000"/>
                </a:solidFill>
                <a:latin typeface="Space Mono Bold"/>
              </a:rPr>
              <a:t>STEP 1:</a:t>
            </a:r>
          </a:p>
          <a:p>
            <a:pPr>
              <a:lnSpc>
                <a:spcPts val="4456"/>
              </a:lnSpc>
            </a:pPr>
            <a:r>
              <a:rPr lang="en-US" sz="5064">
                <a:solidFill>
                  <a:srgbClr val="000000"/>
                </a:solidFill>
                <a:latin typeface="Space Mono Bold"/>
              </a:rPr>
              <a:t>TEXT INPUT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6421" y="8274287"/>
            <a:ext cx="11372118" cy="524637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grpSp>
        <p:nvGrpSpPr>
          <p:cNvPr name="Group 5" id="5"/>
          <p:cNvGrpSpPr/>
          <p:nvPr/>
        </p:nvGrpSpPr>
        <p:grpSpPr>
          <a:xfrm rot="0">
            <a:off x="497941" y="1346785"/>
            <a:ext cx="6410413" cy="990700"/>
            <a:chOff x="0" y="0"/>
            <a:chExt cx="8547217" cy="1320933"/>
          </a:xfrm>
        </p:grpSpPr>
        <p:sp>
          <p:nvSpPr>
            <p:cNvPr name="Freeform 6" id="6"/>
            <p:cNvSpPr/>
            <p:nvPr/>
          </p:nvSpPr>
          <p:spPr>
            <a:xfrm flipH="false" flipV="false" rot="0">
              <a:off x="0" y="0"/>
              <a:ext cx="8547217" cy="1320933"/>
            </a:xfrm>
            <a:custGeom>
              <a:avLst/>
              <a:gdLst/>
              <a:ahLst/>
              <a:cxnLst/>
              <a:rect r="r" b="b" t="t" l="l"/>
              <a:pathLst>
                <a:path h="1320933" w="8547217">
                  <a:moveTo>
                    <a:pt x="0" y="0"/>
                  </a:moveTo>
                  <a:lnTo>
                    <a:pt x="8547217" y="0"/>
                  </a:lnTo>
                  <a:lnTo>
                    <a:pt x="8547217" y="1320933"/>
                  </a:lnTo>
                  <a:lnTo>
                    <a:pt x="0" y="1320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22604" y="146512"/>
              <a:ext cx="3852651" cy="1174422"/>
            </a:xfrm>
            <a:prstGeom prst="rect">
              <a:avLst/>
            </a:prstGeom>
          </p:spPr>
          <p:txBody>
            <a:bodyPr anchor="t" rtlCol="false" tIns="0" lIns="0" bIns="0" rIns="0">
              <a:spAutoFit/>
            </a:bodyPr>
            <a:lstStyle/>
            <a:p>
              <a:pPr>
                <a:lnSpc>
                  <a:spcPts val="3239"/>
                </a:lnSpc>
              </a:pPr>
              <a:r>
                <a:rPr lang="en-US" sz="3680">
                  <a:solidFill>
                    <a:srgbClr val="000000"/>
                  </a:solidFill>
                  <a:latin typeface="Space Mono Bold"/>
                </a:rPr>
                <a:t>STEP 1:</a:t>
              </a:r>
            </a:p>
            <a:p>
              <a:pPr>
                <a:lnSpc>
                  <a:spcPts val="3239"/>
                </a:lnSpc>
              </a:pPr>
              <a:r>
                <a:rPr lang="en-US" sz="3680">
                  <a:solidFill>
                    <a:srgbClr val="000000"/>
                  </a:solidFill>
                  <a:latin typeface="Space Mono Bold"/>
                </a:rPr>
                <a:t>TEXT INPUT</a:t>
              </a:r>
            </a:p>
          </p:txBody>
        </p:sp>
      </p:grpSp>
      <p:grpSp>
        <p:nvGrpSpPr>
          <p:cNvPr name="Group 8" id="8"/>
          <p:cNvGrpSpPr/>
          <p:nvPr/>
        </p:nvGrpSpPr>
        <p:grpSpPr>
          <a:xfrm rot="0">
            <a:off x="9571888" y="1346785"/>
            <a:ext cx="6410413" cy="1399175"/>
            <a:chOff x="0" y="0"/>
            <a:chExt cx="8547217" cy="1865567"/>
          </a:xfrm>
        </p:grpSpPr>
        <p:sp>
          <p:nvSpPr>
            <p:cNvPr name="Freeform 9" id="9"/>
            <p:cNvSpPr/>
            <p:nvPr/>
          </p:nvSpPr>
          <p:spPr>
            <a:xfrm flipH="false" flipV="false" rot="0">
              <a:off x="0" y="0"/>
              <a:ext cx="8547217" cy="1320933"/>
            </a:xfrm>
            <a:custGeom>
              <a:avLst/>
              <a:gdLst/>
              <a:ahLst/>
              <a:cxnLst/>
              <a:rect r="r" b="b" t="t" l="l"/>
              <a:pathLst>
                <a:path h="1320933" w="8547217">
                  <a:moveTo>
                    <a:pt x="0" y="0"/>
                  </a:moveTo>
                  <a:lnTo>
                    <a:pt x="8547217" y="0"/>
                  </a:lnTo>
                  <a:lnTo>
                    <a:pt x="8547217" y="1320933"/>
                  </a:lnTo>
                  <a:lnTo>
                    <a:pt x="0" y="1320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37325" y="146512"/>
              <a:ext cx="7909891" cy="1719055"/>
            </a:xfrm>
            <a:prstGeom prst="rect">
              <a:avLst/>
            </a:prstGeom>
          </p:spPr>
          <p:txBody>
            <a:bodyPr anchor="t" rtlCol="false" tIns="0" lIns="0" bIns="0" rIns="0">
              <a:spAutoFit/>
            </a:bodyPr>
            <a:lstStyle/>
            <a:p>
              <a:pPr>
                <a:lnSpc>
                  <a:spcPts val="3239"/>
                </a:lnSpc>
              </a:pPr>
              <a:r>
                <a:rPr lang="en-US" sz="3680">
                  <a:solidFill>
                    <a:srgbClr val="000000"/>
                  </a:solidFill>
                  <a:latin typeface="Space Mono Bold"/>
                </a:rPr>
                <a:t>STEP 2:</a:t>
              </a:r>
            </a:p>
            <a:p>
              <a:pPr>
                <a:lnSpc>
                  <a:spcPts val="3239"/>
                </a:lnSpc>
              </a:pPr>
              <a:r>
                <a:rPr lang="en-US" sz="3680">
                  <a:solidFill>
                    <a:srgbClr val="000000"/>
                  </a:solidFill>
                  <a:latin typeface="Space Mono Bold"/>
                </a:rPr>
                <a:t>Lowercasing the data</a:t>
              </a:r>
            </a:p>
            <a:p>
              <a:pPr>
                <a:lnSpc>
                  <a:spcPts val="3239"/>
                </a:lnSpc>
              </a:pPr>
            </a:p>
          </p:txBody>
        </p:sp>
      </p:grpSp>
      <p:sp>
        <p:nvSpPr>
          <p:cNvPr name="Freeform 11" id="11"/>
          <p:cNvSpPr/>
          <p:nvPr/>
        </p:nvSpPr>
        <p:spPr>
          <a:xfrm flipH="false" flipV="false" rot="0">
            <a:off x="6908354" y="1575781"/>
            <a:ext cx="2663534" cy="532707"/>
          </a:xfrm>
          <a:custGeom>
            <a:avLst/>
            <a:gdLst/>
            <a:ahLst/>
            <a:cxnLst/>
            <a:rect r="r" b="b" t="t" l="l"/>
            <a:pathLst>
              <a:path h="532707" w="2663534">
                <a:moveTo>
                  <a:pt x="0" y="0"/>
                </a:moveTo>
                <a:lnTo>
                  <a:pt x="2663534" y="0"/>
                </a:lnTo>
                <a:lnTo>
                  <a:pt x="2663534" y="532707"/>
                </a:lnTo>
                <a:lnTo>
                  <a:pt x="0" y="5327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5965465" y="4352751"/>
            <a:ext cx="5931120" cy="273494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UPPERCASE </a:t>
            </a:r>
          </a:p>
          <a:p>
            <a:pPr algn="ctr">
              <a:lnSpc>
                <a:spcPts val="7279"/>
              </a:lnSpc>
            </a:pPr>
            <a:r>
              <a:rPr lang="en-US" sz="5199">
                <a:solidFill>
                  <a:srgbClr val="000000"/>
                </a:solidFill>
                <a:latin typeface="Canva Sans Bold"/>
              </a:rPr>
              <a:t>To </a:t>
            </a:r>
          </a:p>
          <a:p>
            <a:pPr algn="ctr">
              <a:lnSpc>
                <a:spcPts val="7279"/>
              </a:lnSpc>
            </a:pPr>
            <a:r>
              <a:rPr lang="en-US" sz="5199">
                <a:solidFill>
                  <a:srgbClr val="000000"/>
                </a:solidFill>
                <a:latin typeface="Canva Sans Bold"/>
              </a:rPr>
              <a:t>lowercase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6421" y="8274287"/>
            <a:ext cx="11372118" cy="524637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
        <p:nvSpPr>
          <p:cNvPr name="Freeform 5" id="5"/>
          <p:cNvSpPr/>
          <p:nvPr/>
        </p:nvSpPr>
        <p:spPr>
          <a:xfrm flipH="false" flipV="false" rot="0">
            <a:off x="497941" y="1660172"/>
            <a:ext cx="4974611" cy="768803"/>
          </a:xfrm>
          <a:custGeom>
            <a:avLst/>
            <a:gdLst/>
            <a:ahLst/>
            <a:cxnLst/>
            <a:rect r="r" b="b" t="t" l="l"/>
            <a:pathLst>
              <a:path h="768803" w="4974611">
                <a:moveTo>
                  <a:pt x="0" y="0"/>
                </a:moveTo>
                <a:lnTo>
                  <a:pt x="4974611" y="0"/>
                </a:lnTo>
                <a:lnTo>
                  <a:pt x="4974611" y="768803"/>
                </a:lnTo>
                <a:lnTo>
                  <a:pt x="0" y="768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91531" y="1755119"/>
            <a:ext cx="2242302" cy="673856"/>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1:</a:t>
            </a:r>
          </a:p>
          <a:p>
            <a:pPr>
              <a:lnSpc>
                <a:spcPts val="2513"/>
              </a:lnSpc>
            </a:pPr>
            <a:r>
              <a:rPr lang="en-US" sz="2856">
                <a:solidFill>
                  <a:srgbClr val="000000"/>
                </a:solidFill>
                <a:latin typeface="Space Mono Bold"/>
              </a:rPr>
              <a:t>TEXT INPUT</a:t>
            </a:r>
          </a:p>
        </p:txBody>
      </p:sp>
      <p:sp>
        <p:nvSpPr>
          <p:cNvPr name="Freeform 7" id="7"/>
          <p:cNvSpPr/>
          <p:nvPr/>
        </p:nvSpPr>
        <p:spPr>
          <a:xfrm flipH="false" flipV="false" rot="0">
            <a:off x="7539508" y="1660172"/>
            <a:ext cx="4974611" cy="768803"/>
          </a:xfrm>
          <a:custGeom>
            <a:avLst/>
            <a:gdLst/>
            <a:ahLst/>
            <a:cxnLst/>
            <a:rect r="r" b="b" t="t" l="l"/>
            <a:pathLst>
              <a:path h="768803" w="4974611">
                <a:moveTo>
                  <a:pt x="0" y="0"/>
                </a:moveTo>
                <a:lnTo>
                  <a:pt x="4974611" y="0"/>
                </a:lnTo>
                <a:lnTo>
                  <a:pt x="4974611" y="768803"/>
                </a:lnTo>
                <a:lnTo>
                  <a:pt x="0" y="768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910441" y="1755119"/>
            <a:ext cx="4603677" cy="990841"/>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2:</a:t>
            </a:r>
          </a:p>
          <a:p>
            <a:pPr>
              <a:lnSpc>
                <a:spcPts val="2513"/>
              </a:lnSpc>
            </a:pPr>
            <a:r>
              <a:rPr lang="en-US" sz="2856">
                <a:solidFill>
                  <a:srgbClr val="000000"/>
                </a:solidFill>
                <a:latin typeface="Space Mono Bold"/>
              </a:rPr>
              <a:t>Lowercasing the data</a:t>
            </a:r>
          </a:p>
          <a:p>
            <a:pPr>
              <a:lnSpc>
                <a:spcPts val="2513"/>
              </a:lnSpc>
            </a:pPr>
          </a:p>
        </p:txBody>
      </p:sp>
      <p:sp>
        <p:nvSpPr>
          <p:cNvPr name="Freeform 9" id="9"/>
          <p:cNvSpPr/>
          <p:nvPr/>
        </p:nvSpPr>
        <p:spPr>
          <a:xfrm flipH="false" flipV="false" rot="0">
            <a:off x="5472552" y="1837878"/>
            <a:ext cx="2066957" cy="413391"/>
          </a:xfrm>
          <a:custGeom>
            <a:avLst/>
            <a:gdLst/>
            <a:ahLst/>
            <a:cxnLst/>
            <a:rect r="r" b="b" t="t" l="l"/>
            <a:pathLst>
              <a:path h="413391" w="2066957">
                <a:moveTo>
                  <a:pt x="0" y="0"/>
                </a:moveTo>
                <a:lnTo>
                  <a:pt x="2066956" y="0"/>
                </a:lnTo>
                <a:lnTo>
                  <a:pt x="2066956" y="413391"/>
                </a:lnTo>
                <a:lnTo>
                  <a:pt x="0" y="413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957836" y="2745960"/>
            <a:ext cx="4750657" cy="734192"/>
          </a:xfrm>
          <a:custGeom>
            <a:avLst/>
            <a:gdLst/>
            <a:ahLst/>
            <a:cxnLst/>
            <a:rect r="r" b="b" t="t" l="l"/>
            <a:pathLst>
              <a:path h="734192" w="4750657">
                <a:moveTo>
                  <a:pt x="0" y="0"/>
                </a:moveTo>
                <a:lnTo>
                  <a:pt x="4750657" y="0"/>
                </a:lnTo>
                <a:lnTo>
                  <a:pt x="4750657" y="734192"/>
                </a:lnTo>
                <a:lnTo>
                  <a:pt x="0" y="734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3297098" y="2812635"/>
            <a:ext cx="4990902" cy="892038"/>
          </a:xfrm>
          <a:prstGeom prst="rect">
            <a:avLst/>
          </a:prstGeom>
        </p:spPr>
        <p:txBody>
          <a:bodyPr anchor="t" rtlCol="false" tIns="0" lIns="0" bIns="0" rIns="0">
            <a:spAutoFit/>
          </a:bodyPr>
          <a:lstStyle/>
          <a:p>
            <a:pPr>
              <a:lnSpc>
                <a:spcPts val="1784"/>
              </a:lnSpc>
            </a:pPr>
            <a:r>
              <a:rPr lang="en-US" sz="2027">
                <a:solidFill>
                  <a:srgbClr val="000000"/>
                </a:solidFill>
                <a:latin typeface="Space Mono Bold"/>
              </a:rPr>
              <a:t>STEP 3:</a:t>
            </a:r>
          </a:p>
          <a:p>
            <a:pPr>
              <a:lnSpc>
                <a:spcPts val="1784"/>
              </a:lnSpc>
            </a:pPr>
            <a:r>
              <a:rPr lang="en-US" sz="2027">
                <a:solidFill>
                  <a:srgbClr val="000000"/>
                </a:solidFill>
                <a:latin typeface="Space Mono Bold"/>
              </a:rPr>
              <a:t>REMOVING NUMBERS,SPECIAL CHARACTERS,PUNCTIATION</a:t>
            </a:r>
          </a:p>
          <a:p>
            <a:pPr>
              <a:lnSpc>
                <a:spcPts val="1784"/>
              </a:lnSpc>
            </a:pPr>
          </a:p>
        </p:txBody>
      </p:sp>
      <p:sp>
        <p:nvSpPr>
          <p:cNvPr name="Freeform 12" id="12"/>
          <p:cNvSpPr/>
          <p:nvPr/>
        </p:nvSpPr>
        <p:spPr>
          <a:xfrm flipH="false" flipV="false" rot="1293254">
            <a:off x="12461584" y="2290963"/>
            <a:ext cx="1671028" cy="334206"/>
          </a:xfrm>
          <a:custGeom>
            <a:avLst/>
            <a:gdLst/>
            <a:ahLst/>
            <a:cxnLst/>
            <a:rect r="r" b="b" t="t" l="l"/>
            <a:pathLst>
              <a:path h="334206" w="1671028">
                <a:moveTo>
                  <a:pt x="0" y="0"/>
                </a:moveTo>
                <a:lnTo>
                  <a:pt x="1671028" y="0"/>
                </a:lnTo>
                <a:lnTo>
                  <a:pt x="1671028" y="334205"/>
                </a:lnTo>
                <a:lnTo>
                  <a:pt x="0" y="334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7045723" y="4483875"/>
            <a:ext cx="5468396" cy="2636737"/>
            <a:chOff x="0" y="0"/>
            <a:chExt cx="7291195" cy="3515650"/>
          </a:xfrm>
        </p:grpSpPr>
        <p:sp>
          <p:nvSpPr>
            <p:cNvPr name="Freeform 14" id="14"/>
            <p:cNvSpPr/>
            <p:nvPr/>
          </p:nvSpPr>
          <p:spPr>
            <a:xfrm flipH="false" flipV="false" rot="0">
              <a:off x="0" y="0"/>
              <a:ext cx="3645597" cy="1759001"/>
            </a:xfrm>
            <a:custGeom>
              <a:avLst/>
              <a:gdLst/>
              <a:ahLst/>
              <a:cxnLst/>
              <a:rect r="r" b="b" t="t" l="l"/>
              <a:pathLst>
                <a:path h="1759001" w="3645597">
                  <a:moveTo>
                    <a:pt x="0" y="0"/>
                  </a:moveTo>
                  <a:lnTo>
                    <a:pt x="3645597" y="0"/>
                  </a:lnTo>
                  <a:lnTo>
                    <a:pt x="3645597" y="1759001"/>
                  </a:lnTo>
                  <a:lnTo>
                    <a:pt x="0" y="1759001"/>
                  </a:lnTo>
                  <a:lnTo>
                    <a:pt x="0" y="0"/>
                  </a:lnTo>
                  <a:close/>
                </a:path>
              </a:pathLst>
            </a:custGeom>
            <a:blipFill>
              <a:blip r:embed="rId8"/>
              <a:stretch>
                <a:fillRect l="0" t="0" r="0" b="0"/>
              </a:stretch>
            </a:blipFill>
          </p:spPr>
        </p:sp>
        <p:sp>
          <p:nvSpPr>
            <p:cNvPr name="TextBox 15" id="15"/>
            <p:cNvSpPr txBox="true"/>
            <p:nvPr/>
          </p:nvSpPr>
          <p:spPr>
            <a:xfrm rot="0">
              <a:off x="356465" y="234379"/>
              <a:ext cx="2932667" cy="645122"/>
            </a:xfrm>
            <a:prstGeom prst="rect">
              <a:avLst/>
            </a:prstGeom>
          </p:spPr>
          <p:txBody>
            <a:bodyPr anchor="t" rtlCol="false" tIns="0" lIns="0" bIns="0" rIns="0">
              <a:spAutoFit/>
            </a:bodyPr>
            <a:lstStyle/>
            <a:p>
              <a:pPr algn="ctr">
                <a:lnSpc>
                  <a:spcPts val="4054"/>
                </a:lnSpc>
              </a:pPr>
              <a:r>
                <a:rPr lang="en-US" sz="2895">
                  <a:solidFill>
                    <a:srgbClr val="000000"/>
                  </a:solidFill>
                  <a:latin typeface="Canva Sans Bold"/>
                </a:rPr>
                <a:t>great12@!!</a:t>
              </a:r>
            </a:p>
          </p:txBody>
        </p:sp>
        <p:sp>
          <p:nvSpPr>
            <p:cNvPr name="Freeform 16" id="16"/>
            <p:cNvSpPr/>
            <p:nvPr/>
          </p:nvSpPr>
          <p:spPr>
            <a:xfrm flipH="true" flipV="false" rot="0">
              <a:off x="3645597" y="1959849"/>
              <a:ext cx="3645597" cy="1555801"/>
            </a:xfrm>
            <a:custGeom>
              <a:avLst/>
              <a:gdLst/>
              <a:ahLst/>
              <a:cxnLst/>
              <a:rect r="r" b="b" t="t" l="l"/>
              <a:pathLst>
                <a:path h="1555801" w="3645597">
                  <a:moveTo>
                    <a:pt x="3645598" y="0"/>
                  </a:moveTo>
                  <a:lnTo>
                    <a:pt x="0" y="0"/>
                  </a:lnTo>
                  <a:lnTo>
                    <a:pt x="0" y="1555801"/>
                  </a:lnTo>
                  <a:lnTo>
                    <a:pt x="3645598" y="1555801"/>
                  </a:lnTo>
                  <a:lnTo>
                    <a:pt x="3645598" y="0"/>
                  </a:lnTo>
                  <a:close/>
                </a:path>
              </a:pathLst>
            </a:custGeom>
            <a:blipFill>
              <a:blip r:embed="rId8"/>
              <a:stretch>
                <a:fillRect l="0" t="0" r="0" b="-13060"/>
              </a:stretch>
            </a:blipFill>
          </p:spPr>
        </p:sp>
        <p:sp>
          <p:nvSpPr>
            <p:cNvPr name="TextBox 17" id="17"/>
            <p:cNvSpPr txBox="true"/>
            <p:nvPr/>
          </p:nvSpPr>
          <p:spPr>
            <a:xfrm rot="0">
              <a:off x="4656016" y="2386614"/>
              <a:ext cx="1624760" cy="645122"/>
            </a:xfrm>
            <a:prstGeom prst="rect">
              <a:avLst/>
            </a:prstGeom>
          </p:spPr>
          <p:txBody>
            <a:bodyPr anchor="t" rtlCol="false" tIns="0" lIns="0" bIns="0" rIns="0">
              <a:spAutoFit/>
            </a:bodyPr>
            <a:lstStyle/>
            <a:p>
              <a:pPr algn="ctr">
                <a:lnSpc>
                  <a:spcPts val="4054"/>
                </a:lnSpc>
              </a:pPr>
              <a:r>
                <a:rPr lang="en-US" sz="2895">
                  <a:solidFill>
                    <a:srgbClr val="000000"/>
                  </a:solidFill>
                  <a:latin typeface="Canva Sans Bold"/>
                </a:rPr>
                <a:t>great</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7941" y="1660172"/>
            <a:ext cx="4974611" cy="768803"/>
          </a:xfrm>
          <a:custGeom>
            <a:avLst/>
            <a:gdLst/>
            <a:ahLst/>
            <a:cxnLst/>
            <a:rect r="r" b="b" t="t" l="l"/>
            <a:pathLst>
              <a:path h="768803" w="4974611">
                <a:moveTo>
                  <a:pt x="0" y="0"/>
                </a:moveTo>
                <a:lnTo>
                  <a:pt x="4974611" y="0"/>
                </a:lnTo>
                <a:lnTo>
                  <a:pt x="4974611" y="768803"/>
                </a:lnTo>
                <a:lnTo>
                  <a:pt x="0" y="768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91531" y="1755119"/>
            <a:ext cx="2242302" cy="673856"/>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1:</a:t>
            </a:r>
          </a:p>
          <a:p>
            <a:pPr>
              <a:lnSpc>
                <a:spcPts val="2513"/>
              </a:lnSpc>
            </a:pPr>
            <a:r>
              <a:rPr lang="en-US" sz="2856">
                <a:solidFill>
                  <a:srgbClr val="000000"/>
                </a:solidFill>
                <a:latin typeface="Space Mono Bold"/>
              </a:rPr>
              <a:t>TEXT INPUT</a:t>
            </a:r>
          </a:p>
        </p:txBody>
      </p:sp>
      <p:sp>
        <p:nvSpPr>
          <p:cNvPr name="Freeform 5" id="5"/>
          <p:cNvSpPr/>
          <p:nvPr/>
        </p:nvSpPr>
        <p:spPr>
          <a:xfrm flipH="false" flipV="false" rot="0">
            <a:off x="7539508" y="1660172"/>
            <a:ext cx="4974611" cy="768803"/>
          </a:xfrm>
          <a:custGeom>
            <a:avLst/>
            <a:gdLst/>
            <a:ahLst/>
            <a:cxnLst/>
            <a:rect r="r" b="b" t="t" l="l"/>
            <a:pathLst>
              <a:path h="768803" w="4974611">
                <a:moveTo>
                  <a:pt x="0" y="0"/>
                </a:moveTo>
                <a:lnTo>
                  <a:pt x="4974611" y="0"/>
                </a:lnTo>
                <a:lnTo>
                  <a:pt x="4974611" y="768803"/>
                </a:lnTo>
                <a:lnTo>
                  <a:pt x="0" y="768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910441" y="1755119"/>
            <a:ext cx="4603677" cy="990841"/>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2:</a:t>
            </a:r>
          </a:p>
          <a:p>
            <a:pPr>
              <a:lnSpc>
                <a:spcPts val="2513"/>
              </a:lnSpc>
            </a:pPr>
            <a:r>
              <a:rPr lang="en-US" sz="2856">
                <a:solidFill>
                  <a:srgbClr val="000000"/>
                </a:solidFill>
                <a:latin typeface="Space Mono Bold"/>
              </a:rPr>
              <a:t>Lowercasing the data</a:t>
            </a:r>
          </a:p>
          <a:p>
            <a:pPr>
              <a:lnSpc>
                <a:spcPts val="2513"/>
              </a:lnSpc>
            </a:pPr>
          </a:p>
        </p:txBody>
      </p:sp>
      <p:sp>
        <p:nvSpPr>
          <p:cNvPr name="Freeform 7" id="7"/>
          <p:cNvSpPr/>
          <p:nvPr/>
        </p:nvSpPr>
        <p:spPr>
          <a:xfrm flipH="false" flipV="false" rot="0">
            <a:off x="5472552" y="1837878"/>
            <a:ext cx="2066957" cy="413391"/>
          </a:xfrm>
          <a:custGeom>
            <a:avLst/>
            <a:gdLst/>
            <a:ahLst/>
            <a:cxnLst/>
            <a:rect r="r" b="b" t="t" l="l"/>
            <a:pathLst>
              <a:path h="413391" w="2066957">
                <a:moveTo>
                  <a:pt x="0" y="0"/>
                </a:moveTo>
                <a:lnTo>
                  <a:pt x="2066956" y="0"/>
                </a:lnTo>
                <a:lnTo>
                  <a:pt x="2066956" y="413391"/>
                </a:lnTo>
                <a:lnTo>
                  <a:pt x="0" y="413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957836" y="2745960"/>
            <a:ext cx="4750657" cy="734192"/>
          </a:xfrm>
          <a:custGeom>
            <a:avLst/>
            <a:gdLst/>
            <a:ahLst/>
            <a:cxnLst/>
            <a:rect r="r" b="b" t="t" l="l"/>
            <a:pathLst>
              <a:path h="734192" w="4750657">
                <a:moveTo>
                  <a:pt x="0" y="0"/>
                </a:moveTo>
                <a:lnTo>
                  <a:pt x="4750657" y="0"/>
                </a:lnTo>
                <a:lnTo>
                  <a:pt x="4750657" y="734192"/>
                </a:lnTo>
                <a:lnTo>
                  <a:pt x="0" y="734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3297098" y="2812635"/>
            <a:ext cx="4990902" cy="892038"/>
          </a:xfrm>
          <a:prstGeom prst="rect">
            <a:avLst/>
          </a:prstGeom>
        </p:spPr>
        <p:txBody>
          <a:bodyPr anchor="t" rtlCol="false" tIns="0" lIns="0" bIns="0" rIns="0">
            <a:spAutoFit/>
          </a:bodyPr>
          <a:lstStyle/>
          <a:p>
            <a:pPr>
              <a:lnSpc>
                <a:spcPts val="1784"/>
              </a:lnSpc>
            </a:pPr>
            <a:r>
              <a:rPr lang="en-US" sz="2027">
                <a:solidFill>
                  <a:srgbClr val="000000"/>
                </a:solidFill>
                <a:latin typeface="Space Mono Bold"/>
              </a:rPr>
              <a:t>STEP 3:</a:t>
            </a:r>
          </a:p>
          <a:p>
            <a:pPr>
              <a:lnSpc>
                <a:spcPts val="1784"/>
              </a:lnSpc>
            </a:pPr>
            <a:r>
              <a:rPr lang="en-US" sz="2027">
                <a:solidFill>
                  <a:srgbClr val="000000"/>
                </a:solidFill>
                <a:latin typeface="Space Mono Bold"/>
              </a:rPr>
              <a:t>REMOVING NUMBERS,SPECIAL CHARACTERS,PUNCTIATION</a:t>
            </a:r>
          </a:p>
          <a:p>
            <a:pPr>
              <a:lnSpc>
                <a:spcPts val="1784"/>
              </a:lnSpc>
            </a:pPr>
          </a:p>
        </p:txBody>
      </p:sp>
      <p:sp>
        <p:nvSpPr>
          <p:cNvPr name="Freeform 10" id="10"/>
          <p:cNvSpPr/>
          <p:nvPr/>
        </p:nvSpPr>
        <p:spPr>
          <a:xfrm flipH="false" flipV="false" rot="1293254">
            <a:off x="12461584" y="2290963"/>
            <a:ext cx="1671028" cy="334206"/>
          </a:xfrm>
          <a:custGeom>
            <a:avLst/>
            <a:gdLst/>
            <a:ahLst/>
            <a:cxnLst/>
            <a:rect r="r" b="b" t="t" l="l"/>
            <a:pathLst>
              <a:path h="334206" w="1671028">
                <a:moveTo>
                  <a:pt x="0" y="0"/>
                </a:moveTo>
                <a:lnTo>
                  <a:pt x="1671028" y="0"/>
                </a:lnTo>
                <a:lnTo>
                  <a:pt x="1671028" y="334205"/>
                </a:lnTo>
                <a:lnTo>
                  <a:pt x="0" y="334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978501" y="4630869"/>
            <a:ext cx="4697303" cy="725947"/>
          </a:xfrm>
          <a:custGeom>
            <a:avLst/>
            <a:gdLst/>
            <a:ahLst/>
            <a:cxnLst/>
            <a:rect r="r" b="b" t="t" l="l"/>
            <a:pathLst>
              <a:path h="725947" w="4697303">
                <a:moveTo>
                  <a:pt x="0" y="0"/>
                </a:moveTo>
                <a:lnTo>
                  <a:pt x="4697303" y="0"/>
                </a:lnTo>
                <a:lnTo>
                  <a:pt x="4697303" y="725947"/>
                </a:lnTo>
                <a:lnTo>
                  <a:pt x="0" y="725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211755">
            <a:off x="13765779" y="3846464"/>
            <a:ext cx="1321042" cy="264208"/>
          </a:xfrm>
          <a:custGeom>
            <a:avLst/>
            <a:gdLst/>
            <a:ahLst/>
            <a:cxnLst/>
            <a:rect r="r" b="b" t="t" l="l"/>
            <a:pathLst>
              <a:path h="264208" w="1321042">
                <a:moveTo>
                  <a:pt x="0" y="0"/>
                </a:moveTo>
                <a:lnTo>
                  <a:pt x="1321041" y="0"/>
                </a:lnTo>
                <a:lnTo>
                  <a:pt x="1321041" y="264209"/>
                </a:lnTo>
                <a:lnTo>
                  <a:pt x="0" y="264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660770" y="4731055"/>
            <a:ext cx="4347048" cy="921834"/>
          </a:xfrm>
          <a:prstGeom prst="rect">
            <a:avLst/>
          </a:prstGeom>
        </p:spPr>
        <p:txBody>
          <a:bodyPr anchor="t" rtlCol="false" tIns="0" lIns="0" bIns="0" rIns="0">
            <a:spAutoFit/>
          </a:bodyPr>
          <a:lstStyle/>
          <a:p>
            <a:pPr>
              <a:lnSpc>
                <a:spcPts val="2373"/>
              </a:lnSpc>
            </a:pPr>
            <a:r>
              <a:rPr lang="en-US" sz="2697">
                <a:solidFill>
                  <a:srgbClr val="000000"/>
                </a:solidFill>
                <a:latin typeface="Space Mono Bold"/>
              </a:rPr>
              <a:t>STEP 4:</a:t>
            </a:r>
          </a:p>
          <a:p>
            <a:pPr>
              <a:lnSpc>
                <a:spcPts val="2373"/>
              </a:lnSpc>
            </a:pPr>
            <a:r>
              <a:rPr lang="en-US" sz="2697">
                <a:solidFill>
                  <a:srgbClr val="000000"/>
                </a:solidFill>
                <a:latin typeface="Space Mono Bold"/>
              </a:rPr>
              <a:t>TOKENIZATION</a:t>
            </a:r>
          </a:p>
          <a:p>
            <a:pPr>
              <a:lnSpc>
                <a:spcPts val="2373"/>
              </a:lnSpc>
            </a:pPr>
          </a:p>
        </p:txBody>
      </p:sp>
      <p:grpSp>
        <p:nvGrpSpPr>
          <p:cNvPr name="Group 14" id="14"/>
          <p:cNvGrpSpPr/>
          <p:nvPr/>
        </p:nvGrpSpPr>
        <p:grpSpPr>
          <a:xfrm rot="0">
            <a:off x="-1463006" y="5916025"/>
            <a:ext cx="20927093" cy="2325550"/>
            <a:chOff x="0" y="0"/>
            <a:chExt cx="27902791" cy="3100733"/>
          </a:xfrm>
        </p:grpSpPr>
        <p:sp>
          <p:nvSpPr>
            <p:cNvPr name="Freeform 15" id="15"/>
            <p:cNvSpPr/>
            <p:nvPr/>
          </p:nvSpPr>
          <p:spPr>
            <a:xfrm flipH="false" flipV="false" rot="0">
              <a:off x="9401727" y="0"/>
              <a:ext cx="8213000" cy="1342437"/>
            </a:xfrm>
            <a:custGeom>
              <a:avLst/>
              <a:gdLst/>
              <a:ahLst/>
              <a:cxnLst/>
              <a:rect r="r" b="b" t="t" l="l"/>
              <a:pathLst>
                <a:path h="1342437" w="8213000">
                  <a:moveTo>
                    <a:pt x="0" y="0"/>
                  </a:moveTo>
                  <a:lnTo>
                    <a:pt x="8213000" y="0"/>
                  </a:lnTo>
                  <a:lnTo>
                    <a:pt x="8213000" y="1342437"/>
                  </a:lnTo>
                  <a:lnTo>
                    <a:pt x="0" y="1342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959597" y="2307871"/>
              <a:ext cx="4783094" cy="781810"/>
            </a:xfrm>
            <a:custGeom>
              <a:avLst/>
              <a:gdLst/>
              <a:ahLst/>
              <a:cxnLst/>
              <a:rect r="r" b="b" t="t" l="l"/>
              <a:pathLst>
                <a:path h="781810" w="4783094">
                  <a:moveTo>
                    <a:pt x="0" y="0"/>
                  </a:moveTo>
                  <a:lnTo>
                    <a:pt x="4783095" y="0"/>
                  </a:lnTo>
                  <a:lnTo>
                    <a:pt x="4783095" y="781809"/>
                  </a:lnTo>
                  <a:lnTo>
                    <a:pt x="0" y="781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0" y="2340570"/>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TODAY</a:t>
              </a:r>
            </a:p>
          </p:txBody>
        </p:sp>
        <p:sp>
          <p:nvSpPr>
            <p:cNvPr name="Freeform 18" id="18"/>
            <p:cNvSpPr/>
            <p:nvPr/>
          </p:nvSpPr>
          <p:spPr>
            <a:xfrm flipH="false" flipV="false" rot="-42781">
              <a:off x="16552235" y="2159568"/>
              <a:ext cx="4783094" cy="781810"/>
            </a:xfrm>
            <a:custGeom>
              <a:avLst/>
              <a:gdLst/>
              <a:ahLst/>
              <a:cxnLst/>
              <a:rect r="r" b="b" t="t" l="l"/>
              <a:pathLst>
                <a:path h="781810" w="4783094">
                  <a:moveTo>
                    <a:pt x="0" y="0"/>
                  </a:moveTo>
                  <a:lnTo>
                    <a:pt x="4783095" y="0"/>
                  </a:lnTo>
                  <a:lnTo>
                    <a:pt x="4783095" y="781809"/>
                  </a:lnTo>
                  <a:lnTo>
                    <a:pt x="0" y="781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42781">
              <a:off x="21505075" y="2202714"/>
              <a:ext cx="4783094" cy="781810"/>
            </a:xfrm>
            <a:custGeom>
              <a:avLst/>
              <a:gdLst/>
              <a:ahLst/>
              <a:cxnLst/>
              <a:rect r="r" b="b" t="t" l="l"/>
              <a:pathLst>
                <a:path h="781810" w="4783094">
                  <a:moveTo>
                    <a:pt x="0" y="0"/>
                  </a:moveTo>
                  <a:lnTo>
                    <a:pt x="4783095" y="0"/>
                  </a:lnTo>
                  <a:lnTo>
                    <a:pt x="4783095" y="781809"/>
                  </a:lnTo>
                  <a:lnTo>
                    <a:pt x="0" y="781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42781">
              <a:off x="19686174" y="2190552"/>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DAY</a:t>
              </a:r>
            </a:p>
          </p:txBody>
        </p:sp>
        <p:sp>
          <p:nvSpPr>
            <p:cNvPr name="Freeform 21" id="21"/>
            <p:cNvSpPr/>
            <p:nvPr/>
          </p:nvSpPr>
          <p:spPr>
            <a:xfrm flipH="false" flipV="false" rot="0">
              <a:off x="11655643" y="2202714"/>
              <a:ext cx="4783094" cy="781810"/>
            </a:xfrm>
            <a:custGeom>
              <a:avLst/>
              <a:gdLst/>
              <a:ahLst/>
              <a:cxnLst/>
              <a:rect r="r" b="b" t="t" l="l"/>
              <a:pathLst>
                <a:path h="781810" w="4783094">
                  <a:moveTo>
                    <a:pt x="0" y="0"/>
                  </a:moveTo>
                  <a:lnTo>
                    <a:pt x="4783094" y="0"/>
                  </a:lnTo>
                  <a:lnTo>
                    <a:pt x="4783094" y="781809"/>
                  </a:lnTo>
                  <a:lnTo>
                    <a:pt x="0" y="781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42781">
              <a:off x="6853829" y="2289192"/>
              <a:ext cx="4783094" cy="781810"/>
            </a:xfrm>
            <a:custGeom>
              <a:avLst/>
              <a:gdLst/>
              <a:ahLst/>
              <a:cxnLst/>
              <a:rect r="r" b="b" t="t" l="l"/>
              <a:pathLst>
                <a:path h="781810" w="4783094">
                  <a:moveTo>
                    <a:pt x="0" y="0"/>
                  </a:moveTo>
                  <a:lnTo>
                    <a:pt x="4783094" y="0"/>
                  </a:lnTo>
                  <a:lnTo>
                    <a:pt x="4783094" y="781810"/>
                  </a:lnTo>
                  <a:lnTo>
                    <a:pt x="0" y="7818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42781">
              <a:off x="4912522" y="2291632"/>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IS</a:t>
              </a:r>
            </a:p>
          </p:txBody>
        </p:sp>
        <p:sp>
          <p:nvSpPr>
            <p:cNvPr name="TextBox 24" id="24"/>
            <p:cNvSpPr txBox="true"/>
            <p:nvPr/>
          </p:nvSpPr>
          <p:spPr>
            <a:xfrm rot="0">
              <a:off x="9231412" y="297883"/>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TODAY IS A GOOD DAY</a:t>
              </a:r>
            </a:p>
          </p:txBody>
        </p:sp>
        <p:sp>
          <p:nvSpPr>
            <p:cNvPr name="TextBox 25" id="25"/>
            <p:cNvSpPr txBox="true"/>
            <p:nvPr/>
          </p:nvSpPr>
          <p:spPr>
            <a:xfrm rot="0">
              <a:off x="14837283" y="2177137"/>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GOOD</a:t>
              </a:r>
            </a:p>
          </p:txBody>
        </p:sp>
        <p:sp>
          <p:nvSpPr>
            <p:cNvPr name="TextBox 26" id="26"/>
            <p:cNvSpPr txBox="true"/>
            <p:nvPr/>
          </p:nvSpPr>
          <p:spPr>
            <a:xfrm rot="0">
              <a:off x="9841279" y="2220283"/>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A</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7941" y="1660172"/>
            <a:ext cx="4974611" cy="768803"/>
            <a:chOff x="0" y="0"/>
            <a:chExt cx="6632814" cy="1025071"/>
          </a:xfrm>
        </p:grpSpPr>
        <p:sp>
          <p:nvSpPr>
            <p:cNvPr name="Freeform 4" id="4"/>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24786" y="101197"/>
              <a:ext cx="2989736"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1:</a:t>
              </a:r>
            </a:p>
            <a:p>
              <a:pPr>
                <a:lnSpc>
                  <a:spcPts val="2513"/>
                </a:lnSpc>
              </a:pPr>
              <a:r>
                <a:rPr lang="en-US" sz="2856">
                  <a:solidFill>
                    <a:srgbClr val="000000"/>
                  </a:solidFill>
                  <a:latin typeface="Space Mono Bold"/>
                </a:rPr>
                <a:t>TEXT INPUT</a:t>
              </a:r>
            </a:p>
          </p:txBody>
        </p:sp>
      </p:grpSp>
      <p:sp>
        <p:nvSpPr>
          <p:cNvPr name="Freeform 6" id="6"/>
          <p:cNvSpPr/>
          <p:nvPr/>
        </p:nvSpPr>
        <p:spPr>
          <a:xfrm flipH="false" flipV="false" rot="0">
            <a:off x="7539508" y="1660172"/>
            <a:ext cx="4974611" cy="768803"/>
          </a:xfrm>
          <a:custGeom>
            <a:avLst/>
            <a:gdLst/>
            <a:ahLst/>
            <a:cxnLst/>
            <a:rect r="r" b="b" t="t" l="l"/>
            <a:pathLst>
              <a:path h="768803" w="4974611">
                <a:moveTo>
                  <a:pt x="0" y="0"/>
                </a:moveTo>
                <a:lnTo>
                  <a:pt x="4974611" y="0"/>
                </a:lnTo>
                <a:lnTo>
                  <a:pt x="4974611" y="768803"/>
                </a:lnTo>
                <a:lnTo>
                  <a:pt x="0" y="768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910441" y="1755119"/>
            <a:ext cx="4603677" cy="990841"/>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2:</a:t>
            </a:r>
          </a:p>
          <a:p>
            <a:pPr>
              <a:lnSpc>
                <a:spcPts val="2513"/>
              </a:lnSpc>
            </a:pPr>
            <a:r>
              <a:rPr lang="en-US" sz="2856">
                <a:solidFill>
                  <a:srgbClr val="000000"/>
                </a:solidFill>
                <a:latin typeface="Space Mono Bold"/>
              </a:rPr>
              <a:t>Lowercasing the data</a:t>
            </a:r>
          </a:p>
          <a:p>
            <a:pPr>
              <a:lnSpc>
                <a:spcPts val="2513"/>
              </a:lnSpc>
            </a:pPr>
          </a:p>
        </p:txBody>
      </p:sp>
      <p:sp>
        <p:nvSpPr>
          <p:cNvPr name="Freeform 8" id="8"/>
          <p:cNvSpPr/>
          <p:nvPr/>
        </p:nvSpPr>
        <p:spPr>
          <a:xfrm flipH="false" flipV="false" rot="0">
            <a:off x="5472552" y="1837878"/>
            <a:ext cx="2066957" cy="413391"/>
          </a:xfrm>
          <a:custGeom>
            <a:avLst/>
            <a:gdLst/>
            <a:ahLst/>
            <a:cxnLst/>
            <a:rect r="r" b="b" t="t" l="l"/>
            <a:pathLst>
              <a:path h="413391" w="2066957">
                <a:moveTo>
                  <a:pt x="0" y="0"/>
                </a:moveTo>
                <a:lnTo>
                  <a:pt x="2066956" y="0"/>
                </a:lnTo>
                <a:lnTo>
                  <a:pt x="2066956" y="413391"/>
                </a:lnTo>
                <a:lnTo>
                  <a:pt x="0" y="413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957836" y="2745960"/>
            <a:ext cx="4750657" cy="734192"/>
          </a:xfrm>
          <a:custGeom>
            <a:avLst/>
            <a:gdLst/>
            <a:ahLst/>
            <a:cxnLst/>
            <a:rect r="r" b="b" t="t" l="l"/>
            <a:pathLst>
              <a:path h="734192" w="4750657">
                <a:moveTo>
                  <a:pt x="0" y="0"/>
                </a:moveTo>
                <a:lnTo>
                  <a:pt x="4750657" y="0"/>
                </a:lnTo>
                <a:lnTo>
                  <a:pt x="4750657" y="734192"/>
                </a:lnTo>
                <a:lnTo>
                  <a:pt x="0" y="734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3297098" y="2812635"/>
            <a:ext cx="4990902" cy="892038"/>
          </a:xfrm>
          <a:prstGeom prst="rect">
            <a:avLst/>
          </a:prstGeom>
        </p:spPr>
        <p:txBody>
          <a:bodyPr anchor="t" rtlCol="false" tIns="0" lIns="0" bIns="0" rIns="0">
            <a:spAutoFit/>
          </a:bodyPr>
          <a:lstStyle/>
          <a:p>
            <a:pPr>
              <a:lnSpc>
                <a:spcPts val="1784"/>
              </a:lnSpc>
            </a:pPr>
            <a:r>
              <a:rPr lang="en-US" sz="2027">
                <a:solidFill>
                  <a:srgbClr val="000000"/>
                </a:solidFill>
                <a:latin typeface="Space Mono Bold"/>
              </a:rPr>
              <a:t>STEP 3:</a:t>
            </a:r>
          </a:p>
          <a:p>
            <a:pPr>
              <a:lnSpc>
                <a:spcPts val="1784"/>
              </a:lnSpc>
            </a:pPr>
            <a:r>
              <a:rPr lang="en-US" sz="2027">
                <a:solidFill>
                  <a:srgbClr val="000000"/>
                </a:solidFill>
                <a:latin typeface="Space Mono Bold"/>
              </a:rPr>
              <a:t>REMOVING NUMBERS,SPECIAL CHARACTERS,PUNCTIATION</a:t>
            </a:r>
          </a:p>
          <a:p>
            <a:pPr>
              <a:lnSpc>
                <a:spcPts val="1784"/>
              </a:lnSpc>
            </a:pPr>
          </a:p>
        </p:txBody>
      </p:sp>
      <p:sp>
        <p:nvSpPr>
          <p:cNvPr name="Freeform 11" id="11"/>
          <p:cNvSpPr/>
          <p:nvPr/>
        </p:nvSpPr>
        <p:spPr>
          <a:xfrm flipH="false" flipV="false" rot="1293254">
            <a:off x="12461584" y="2290963"/>
            <a:ext cx="1671028" cy="334206"/>
          </a:xfrm>
          <a:custGeom>
            <a:avLst/>
            <a:gdLst/>
            <a:ahLst/>
            <a:cxnLst/>
            <a:rect r="r" b="b" t="t" l="l"/>
            <a:pathLst>
              <a:path h="334206" w="1671028">
                <a:moveTo>
                  <a:pt x="0" y="0"/>
                </a:moveTo>
                <a:lnTo>
                  <a:pt x="1671028" y="0"/>
                </a:lnTo>
                <a:lnTo>
                  <a:pt x="1671028" y="334205"/>
                </a:lnTo>
                <a:lnTo>
                  <a:pt x="0" y="334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978501" y="4630869"/>
            <a:ext cx="4697303" cy="725947"/>
          </a:xfrm>
          <a:custGeom>
            <a:avLst/>
            <a:gdLst/>
            <a:ahLst/>
            <a:cxnLst/>
            <a:rect r="r" b="b" t="t" l="l"/>
            <a:pathLst>
              <a:path h="725947" w="4697303">
                <a:moveTo>
                  <a:pt x="0" y="0"/>
                </a:moveTo>
                <a:lnTo>
                  <a:pt x="4697303" y="0"/>
                </a:lnTo>
                <a:lnTo>
                  <a:pt x="4697303" y="725947"/>
                </a:lnTo>
                <a:lnTo>
                  <a:pt x="0" y="725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211755">
            <a:off x="13765779" y="3846464"/>
            <a:ext cx="1321042" cy="264208"/>
          </a:xfrm>
          <a:custGeom>
            <a:avLst/>
            <a:gdLst/>
            <a:ahLst/>
            <a:cxnLst/>
            <a:rect r="r" b="b" t="t" l="l"/>
            <a:pathLst>
              <a:path h="264208" w="1321042">
                <a:moveTo>
                  <a:pt x="0" y="0"/>
                </a:moveTo>
                <a:lnTo>
                  <a:pt x="1321041" y="0"/>
                </a:lnTo>
                <a:lnTo>
                  <a:pt x="1321041" y="264209"/>
                </a:lnTo>
                <a:lnTo>
                  <a:pt x="0" y="264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3660770" y="4731055"/>
            <a:ext cx="4347048" cy="921834"/>
          </a:xfrm>
          <a:prstGeom prst="rect">
            <a:avLst/>
          </a:prstGeom>
        </p:spPr>
        <p:txBody>
          <a:bodyPr anchor="t" rtlCol="false" tIns="0" lIns="0" bIns="0" rIns="0">
            <a:spAutoFit/>
          </a:bodyPr>
          <a:lstStyle/>
          <a:p>
            <a:pPr>
              <a:lnSpc>
                <a:spcPts val="2373"/>
              </a:lnSpc>
            </a:pPr>
            <a:r>
              <a:rPr lang="en-US" sz="2697">
                <a:solidFill>
                  <a:srgbClr val="000000"/>
                </a:solidFill>
                <a:latin typeface="Space Mono Bold"/>
              </a:rPr>
              <a:t>STEP 4:</a:t>
            </a:r>
          </a:p>
          <a:p>
            <a:pPr>
              <a:lnSpc>
                <a:spcPts val="2373"/>
              </a:lnSpc>
            </a:pPr>
            <a:r>
              <a:rPr lang="en-US" sz="2697">
                <a:solidFill>
                  <a:srgbClr val="000000"/>
                </a:solidFill>
                <a:latin typeface="Space Mono Bold"/>
              </a:rPr>
              <a:t>TOKENIZATION</a:t>
            </a:r>
          </a:p>
          <a:p>
            <a:pPr>
              <a:lnSpc>
                <a:spcPts val="2373"/>
              </a:lnSpc>
            </a:pPr>
          </a:p>
        </p:txBody>
      </p:sp>
      <p:sp>
        <p:nvSpPr>
          <p:cNvPr name="Freeform 15" id="15"/>
          <p:cNvSpPr/>
          <p:nvPr/>
        </p:nvSpPr>
        <p:spPr>
          <a:xfrm flipH="false" flipV="false" rot="5211755">
            <a:off x="13945898" y="5621135"/>
            <a:ext cx="1033869" cy="206774"/>
          </a:xfrm>
          <a:custGeom>
            <a:avLst/>
            <a:gdLst/>
            <a:ahLst/>
            <a:cxnLst/>
            <a:rect r="r" b="b" t="t" l="l"/>
            <a:pathLst>
              <a:path h="206774" w="1033869">
                <a:moveTo>
                  <a:pt x="0" y="0"/>
                </a:moveTo>
                <a:lnTo>
                  <a:pt x="1033869" y="0"/>
                </a:lnTo>
                <a:lnTo>
                  <a:pt x="1033869" y="206774"/>
                </a:lnTo>
                <a:lnTo>
                  <a:pt x="0" y="206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2839847" y="6246340"/>
            <a:ext cx="4974611" cy="768803"/>
            <a:chOff x="0" y="0"/>
            <a:chExt cx="6632814" cy="1025071"/>
          </a:xfrm>
        </p:grpSpPr>
        <p:sp>
          <p:nvSpPr>
            <p:cNvPr name="Freeform 17" id="17"/>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705827" y="101197"/>
              <a:ext cx="5400206"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5:</a:t>
              </a:r>
            </a:p>
            <a:p>
              <a:pPr>
                <a:lnSpc>
                  <a:spcPts val="2513"/>
                </a:lnSpc>
              </a:pPr>
              <a:r>
                <a:rPr lang="en-US" sz="2856">
                  <a:solidFill>
                    <a:srgbClr val="000000"/>
                  </a:solidFill>
                  <a:latin typeface="Space Mono Bold"/>
                </a:rPr>
                <a:t> REMOVE STOPWORDS</a:t>
              </a:r>
            </a:p>
          </p:txBody>
        </p:sp>
      </p:grpSp>
      <p:grpSp>
        <p:nvGrpSpPr>
          <p:cNvPr name="Group 19" id="19"/>
          <p:cNvGrpSpPr/>
          <p:nvPr/>
        </p:nvGrpSpPr>
        <p:grpSpPr>
          <a:xfrm rot="0">
            <a:off x="-1101148" y="7234218"/>
            <a:ext cx="20927093" cy="2430863"/>
            <a:chOff x="0" y="0"/>
            <a:chExt cx="27902791" cy="3241151"/>
          </a:xfrm>
        </p:grpSpPr>
        <p:sp>
          <p:nvSpPr>
            <p:cNvPr name="Freeform 20" id="20"/>
            <p:cNvSpPr/>
            <p:nvPr/>
          </p:nvSpPr>
          <p:spPr>
            <a:xfrm flipH="false" flipV="false" rot="0">
              <a:off x="9401727" y="0"/>
              <a:ext cx="8213000" cy="1342437"/>
            </a:xfrm>
            <a:custGeom>
              <a:avLst/>
              <a:gdLst/>
              <a:ahLst/>
              <a:cxnLst/>
              <a:rect r="r" b="b" t="t" l="l"/>
              <a:pathLst>
                <a:path h="1342437" w="8213000">
                  <a:moveTo>
                    <a:pt x="0" y="0"/>
                  </a:moveTo>
                  <a:lnTo>
                    <a:pt x="8213000" y="0"/>
                  </a:lnTo>
                  <a:lnTo>
                    <a:pt x="8213000" y="1342437"/>
                  </a:lnTo>
                  <a:lnTo>
                    <a:pt x="0" y="13424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959597" y="2307871"/>
              <a:ext cx="4783094" cy="781810"/>
            </a:xfrm>
            <a:custGeom>
              <a:avLst/>
              <a:gdLst/>
              <a:ahLst/>
              <a:cxnLst/>
              <a:rect r="r" b="b" t="t" l="l"/>
              <a:pathLst>
                <a:path h="781810" w="4783094">
                  <a:moveTo>
                    <a:pt x="0" y="0"/>
                  </a:moveTo>
                  <a:lnTo>
                    <a:pt x="4783095" y="0"/>
                  </a:lnTo>
                  <a:lnTo>
                    <a:pt x="4783095" y="781809"/>
                  </a:lnTo>
                  <a:lnTo>
                    <a:pt x="0" y="781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0" y="2340570"/>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TODAY</a:t>
              </a:r>
            </a:p>
          </p:txBody>
        </p:sp>
        <p:sp>
          <p:nvSpPr>
            <p:cNvPr name="Freeform 23" id="23"/>
            <p:cNvSpPr/>
            <p:nvPr/>
          </p:nvSpPr>
          <p:spPr>
            <a:xfrm flipH="false" flipV="false" rot="-42781">
              <a:off x="16552235" y="2159568"/>
              <a:ext cx="4783094" cy="781810"/>
            </a:xfrm>
            <a:custGeom>
              <a:avLst/>
              <a:gdLst/>
              <a:ahLst/>
              <a:cxnLst/>
              <a:rect r="r" b="b" t="t" l="l"/>
              <a:pathLst>
                <a:path h="781810" w="4783094">
                  <a:moveTo>
                    <a:pt x="0" y="0"/>
                  </a:moveTo>
                  <a:lnTo>
                    <a:pt x="4783095" y="0"/>
                  </a:lnTo>
                  <a:lnTo>
                    <a:pt x="4783095" y="781809"/>
                  </a:lnTo>
                  <a:lnTo>
                    <a:pt x="0" y="7818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42781">
              <a:off x="21505075" y="2202714"/>
              <a:ext cx="4783094" cy="781810"/>
            </a:xfrm>
            <a:custGeom>
              <a:avLst/>
              <a:gdLst/>
              <a:ahLst/>
              <a:cxnLst/>
              <a:rect r="r" b="b" t="t" l="l"/>
              <a:pathLst>
                <a:path h="781810" w="4783094">
                  <a:moveTo>
                    <a:pt x="0" y="0"/>
                  </a:moveTo>
                  <a:lnTo>
                    <a:pt x="4783095" y="0"/>
                  </a:lnTo>
                  <a:lnTo>
                    <a:pt x="4783095" y="781809"/>
                  </a:lnTo>
                  <a:lnTo>
                    <a:pt x="0" y="781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42781">
              <a:off x="19686174" y="2190552"/>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DAY</a:t>
              </a:r>
            </a:p>
          </p:txBody>
        </p:sp>
        <p:sp>
          <p:nvSpPr>
            <p:cNvPr name="Freeform 26" id="26"/>
            <p:cNvSpPr/>
            <p:nvPr/>
          </p:nvSpPr>
          <p:spPr>
            <a:xfrm flipH="false" flipV="false" rot="0">
              <a:off x="11655643" y="2202714"/>
              <a:ext cx="4783094" cy="781810"/>
            </a:xfrm>
            <a:custGeom>
              <a:avLst/>
              <a:gdLst/>
              <a:ahLst/>
              <a:cxnLst/>
              <a:rect r="r" b="b" t="t" l="l"/>
              <a:pathLst>
                <a:path h="781810" w="4783094">
                  <a:moveTo>
                    <a:pt x="0" y="0"/>
                  </a:moveTo>
                  <a:lnTo>
                    <a:pt x="4783094" y="0"/>
                  </a:lnTo>
                  <a:lnTo>
                    <a:pt x="4783094" y="781809"/>
                  </a:lnTo>
                  <a:lnTo>
                    <a:pt x="0" y="7818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42781">
              <a:off x="6853829" y="2289192"/>
              <a:ext cx="4783094" cy="781810"/>
            </a:xfrm>
            <a:custGeom>
              <a:avLst/>
              <a:gdLst/>
              <a:ahLst/>
              <a:cxnLst/>
              <a:rect r="r" b="b" t="t" l="l"/>
              <a:pathLst>
                <a:path h="781810" w="4783094">
                  <a:moveTo>
                    <a:pt x="0" y="0"/>
                  </a:moveTo>
                  <a:lnTo>
                    <a:pt x="4783094" y="0"/>
                  </a:lnTo>
                  <a:lnTo>
                    <a:pt x="4783094" y="781810"/>
                  </a:lnTo>
                  <a:lnTo>
                    <a:pt x="0" y="7818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42781">
              <a:off x="4912522" y="2291632"/>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IS</a:t>
              </a:r>
            </a:p>
          </p:txBody>
        </p:sp>
        <p:pic>
          <p:nvPicPr>
            <p:cNvPr name="Picture 29" id="29"/>
            <p:cNvPicPr>
              <a:picLocks noChangeAspect="true"/>
            </p:cNvPicPr>
            <p:nvPr/>
          </p:nvPicPr>
          <p:blipFill>
            <a:blip r:embed="rId12"/>
            <a:srcRect l="0" t="0" r="0" b="0"/>
            <a:stretch>
              <a:fillRect/>
            </a:stretch>
          </p:blipFill>
          <p:spPr>
            <a:xfrm flipH="false" flipV="false" rot="0">
              <a:off x="8443298" y="1946086"/>
              <a:ext cx="2140602" cy="1295064"/>
            </a:xfrm>
            <a:prstGeom prst="rect">
              <a:avLst/>
            </a:prstGeom>
          </p:spPr>
        </p:pic>
        <p:pic>
          <p:nvPicPr>
            <p:cNvPr name="Picture 30" id="30"/>
            <p:cNvPicPr>
              <a:picLocks noChangeAspect="true"/>
            </p:cNvPicPr>
            <p:nvPr/>
          </p:nvPicPr>
          <p:blipFill>
            <a:blip r:embed="rId12"/>
            <a:srcRect l="0" t="0" r="0" b="0"/>
            <a:stretch>
              <a:fillRect/>
            </a:stretch>
          </p:blipFill>
          <p:spPr>
            <a:xfrm flipH="false" flipV="false" rot="0">
              <a:off x="13058863" y="2045276"/>
              <a:ext cx="1976653" cy="1195875"/>
            </a:xfrm>
            <a:prstGeom prst="rect">
              <a:avLst/>
            </a:prstGeom>
          </p:spPr>
        </p:pic>
        <p:sp>
          <p:nvSpPr>
            <p:cNvPr name="TextBox 31" id="31"/>
            <p:cNvSpPr txBox="true"/>
            <p:nvPr/>
          </p:nvSpPr>
          <p:spPr>
            <a:xfrm rot="0">
              <a:off x="9231412" y="297883"/>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TODAY IS A GOOD DAY</a:t>
              </a:r>
            </a:p>
          </p:txBody>
        </p:sp>
        <p:sp>
          <p:nvSpPr>
            <p:cNvPr name="TextBox 32" id="32"/>
            <p:cNvSpPr txBox="true"/>
            <p:nvPr/>
          </p:nvSpPr>
          <p:spPr>
            <a:xfrm rot="0">
              <a:off x="14837283" y="2177137"/>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GOOD</a:t>
              </a:r>
            </a:p>
          </p:txBody>
        </p:sp>
        <p:sp>
          <p:nvSpPr>
            <p:cNvPr name="TextBox 33" id="33"/>
            <p:cNvSpPr txBox="true"/>
            <p:nvPr/>
          </p:nvSpPr>
          <p:spPr>
            <a:xfrm rot="0">
              <a:off x="9841279" y="2220283"/>
              <a:ext cx="8213000" cy="689521"/>
            </a:xfrm>
            <a:prstGeom prst="rect">
              <a:avLst/>
            </a:prstGeom>
          </p:spPr>
          <p:txBody>
            <a:bodyPr anchor="t" rtlCol="false" tIns="0" lIns="0" bIns="0" rIns="0">
              <a:spAutoFit/>
            </a:bodyPr>
            <a:lstStyle/>
            <a:p>
              <a:pPr algn="ctr">
                <a:lnSpc>
                  <a:spcPts val="4361"/>
                </a:lnSpc>
              </a:pPr>
              <a:r>
                <a:rPr lang="en-US" sz="3115">
                  <a:solidFill>
                    <a:srgbClr val="000000"/>
                  </a:solidFill>
                  <a:latin typeface="Canva Sans Bold"/>
                </a:rPr>
                <a:t>A</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7941" y="1660172"/>
            <a:ext cx="4974611" cy="768803"/>
            <a:chOff x="0" y="0"/>
            <a:chExt cx="6632814" cy="1025071"/>
          </a:xfrm>
        </p:grpSpPr>
        <p:sp>
          <p:nvSpPr>
            <p:cNvPr name="Freeform 4" id="4"/>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24786" y="101197"/>
              <a:ext cx="2989736"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1:</a:t>
              </a:r>
            </a:p>
            <a:p>
              <a:pPr>
                <a:lnSpc>
                  <a:spcPts val="2513"/>
                </a:lnSpc>
              </a:pPr>
              <a:r>
                <a:rPr lang="en-US" sz="2856">
                  <a:solidFill>
                    <a:srgbClr val="000000"/>
                  </a:solidFill>
                  <a:latin typeface="Space Mono Bold"/>
                </a:rPr>
                <a:t>TEXT INPUT</a:t>
              </a:r>
            </a:p>
          </p:txBody>
        </p:sp>
      </p:grpSp>
      <p:sp>
        <p:nvSpPr>
          <p:cNvPr name="Freeform 6" id="6"/>
          <p:cNvSpPr/>
          <p:nvPr/>
        </p:nvSpPr>
        <p:spPr>
          <a:xfrm flipH="false" flipV="false" rot="0">
            <a:off x="7539508" y="1660172"/>
            <a:ext cx="4974611" cy="768803"/>
          </a:xfrm>
          <a:custGeom>
            <a:avLst/>
            <a:gdLst/>
            <a:ahLst/>
            <a:cxnLst/>
            <a:rect r="r" b="b" t="t" l="l"/>
            <a:pathLst>
              <a:path h="768803" w="4974611">
                <a:moveTo>
                  <a:pt x="0" y="0"/>
                </a:moveTo>
                <a:lnTo>
                  <a:pt x="4974611" y="0"/>
                </a:lnTo>
                <a:lnTo>
                  <a:pt x="4974611" y="768803"/>
                </a:lnTo>
                <a:lnTo>
                  <a:pt x="0" y="768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910441" y="1755119"/>
            <a:ext cx="4603677" cy="990841"/>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2:</a:t>
            </a:r>
          </a:p>
          <a:p>
            <a:pPr>
              <a:lnSpc>
                <a:spcPts val="2513"/>
              </a:lnSpc>
            </a:pPr>
            <a:r>
              <a:rPr lang="en-US" sz="2856">
                <a:solidFill>
                  <a:srgbClr val="000000"/>
                </a:solidFill>
                <a:latin typeface="Space Mono Bold"/>
              </a:rPr>
              <a:t>Lowercasing the data</a:t>
            </a:r>
          </a:p>
          <a:p>
            <a:pPr>
              <a:lnSpc>
                <a:spcPts val="2513"/>
              </a:lnSpc>
            </a:pPr>
          </a:p>
        </p:txBody>
      </p:sp>
      <p:sp>
        <p:nvSpPr>
          <p:cNvPr name="Freeform 8" id="8"/>
          <p:cNvSpPr/>
          <p:nvPr/>
        </p:nvSpPr>
        <p:spPr>
          <a:xfrm flipH="false" flipV="false" rot="0">
            <a:off x="5472552" y="1837878"/>
            <a:ext cx="2066957" cy="413391"/>
          </a:xfrm>
          <a:custGeom>
            <a:avLst/>
            <a:gdLst/>
            <a:ahLst/>
            <a:cxnLst/>
            <a:rect r="r" b="b" t="t" l="l"/>
            <a:pathLst>
              <a:path h="413391" w="2066957">
                <a:moveTo>
                  <a:pt x="0" y="0"/>
                </a:moveTo>
                <a:lnTo>
                  <a:pt x="2066956" y="0"/>
                </a:lnTo>
                <a:lnTo>
                  <a:pt x="2066956" y="413391"/>
                </a:lnTo>
                <a:lnTo>
                  <a:pt x="0" y="413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957836" y="2745960"/>
            <a:ext cx="4750657" cy="734192"/>
          </a:xfrm>
          <a:custGeom>
            <a:avLst/>
            <a:gdLst/>
            <a:ahLst/>
            <a:cxnLst/>
            <a:rect r="r" b="b" t="t" l="l"/>
            <a:pathLst>
              <a:path h="734192" w="4750657">
                <a:moveTo>
                  <a:pt x="0" y="0"/>
                </a:moveTo>
                <a:lnTo>
                  <a:pt x="4750657" y="0"/>
                </a:lnTo>
                <a:lnTo>
                  <a:pt x="4750657" y="734192"/>
                </a:lnTo>
                <a:lnTo>
                  <a:pt x="0" y="734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3297098" y="2812635"/>
            <a:ext cx="4990902" cy="892038"/>
          </a:xfrm>
          <a:prstGeom prst="rect">
            <a:avLst/>
          </a:prstGeom>
        </p:spPr>
        <p:txBody>
          <a:bodyPr anchor="t" rtlCol="false" tIns="0" lIns="0" bIns="0" rIns="0">
            <a:spAutoFit/>
          </a:bodyPr>
          <a:lstStyle/>
          <a:p>
            <a:pPr>
              <a:lnSpc>
                <a:spcPts val="1784"/>
              </a:lnSpc>
            </a:pPr>
            <a:r>
              <a:rPr lang="en-US" sz="2027">
                <a:solidFill>
                  <a:srgbClr val="000000"/>
                </a:solidFill>
                <a:latin typeface="Space Mono Bold"/>
              </a:rPr>
              <a:t>STEP 3:</a:t>
            </a:r>
          </a:p>
          <a:p>
            <a:pPr>
              <a:lnSpc>
                <a:spcPts val="1784"/>
              </a:lnSpc>
            </a:pPr>
            <a:r>
              <a:rPr lang="en-US" sz="2027">
                <a:solidFill>
                  <a:srgbClr val="000000"/>
                </a:solidFill>
                <a:latin typeface="Space Mono Bold"/>
              </a:rPr>
              <a:t>REMOVING NUMBERS,SPECIAL CHARACTERS,PUNCTIATION</a:t>
            </a:r>
          </a:p>
          <a:p>
            <a:pPr>
              <a:lnSpc>
                <a:spcPts val="1784"/>
              </a:lnSpc>
            </a:pPr>
          </a:p>
        </p:txBody>
      </p:sp>
      <p:sp>
        <p:nvSpPr>
          <p:cNvPr name="Freeform 11" id="11"/>
          <p:cNvSpPr/>
          <p:nvPr/>
        </p:nvSpPr>
        <p:spPr>
          <a:xfrm flipH="false" flipV="false" rot="1293254">
            <a:off x="12461584" y="2290963"/>
            <a:ext cx="1671028" cy="334206"/>
          </a:xfrm>
          <a:custGeom>
            <a:avLst/>
            <a:gdLst/>
            <a:ahLst/>
            <a:cxnLst/>
            <a:rect r="r" b="b" t="t" l="l"/>
            <a:pathLst>
              <a:path h="334206" w="1671028">
                <a:moveTo>
                  <a:pt x="0" y="0"/>
                </a:moveTo>
                <a:lnTo>
                  <a:pt x="1671028" y="0"/>
                </a:lnTo>
                <a:lnTo>
                  <a:pt x="1671028" y="334205"/>
                </a:lnTo>
                <a:lnTo>
                  <a:pt x="0" y="334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978501" y="4630869"/>
            <a:ext cx="4697303" cy="725947"/>
          </a:xfrm>
          <a:custGeom>
            <a:avLst/>
            <a:gdLst/>
            <a:ahLst/>
            <a:cxnLst/>
            <a:rect r="r" b="b" t="t" l="l"/>
            <a:pathLst>
              <a:path h="725947" w="4697303">
                <a:moveTo>
                  <a:pt x="0" y="0"/>
                </a:moveTo>
                <a:lnTo>
                  <a:pt x="4697303" y="0"/>
                </a:lnTo>
                <a:lnTo>
                  <a:pt x="4697303" y="725947"/>
                </a:lnTo>
                <a:lnTo>
                  <a:pt x="0" y="725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211755">
            <a:off x="13765779" y="3846464"/>
            <a:ext cx="1321042" cy="264208"/>
          </a:xfrm>
          <a:custGeom>
            <a:avLst/>
            <a:gdLst/>
            <a:ahLst/>
            <a:cxnLst/>
            <a:rect r="r" b="b" t="t" l="l"/>
            <a:pathLst>
              <a:path h="264208" w="1321042">
                <a:moveTo>
                  <a:pt x="0" y="0"/>
                </a:moveTo>
                <a:lnTo>
                  <a:pt x="1321041" y="0"/>
                </a:lnTo>
                <a:lnTo>
                  <a:pt x="1321041" y="264209"/>
                </a:lnTo>
                <a:lnTo>
                  <a:pt x="0" y="264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3660770" y="4731055"/>
            <a:ext cx="4347048" cy="921834"/>
          </a:xfrm>
          <a:prstGeom prst="rect">
            <a:avLst/>
          </a:prstGeom>
        </p:spPr>
        <p:txBody>
          <a:bodyPr anchor="t" rtlCol="false" tIns="0" lIns="0" bIns="0" rIns="0">
            <a:spAutoFit/>
          </a:bodyPr>
          <a:lstStyle/>
          <a:p>
            <a:pPr>
              <a:lnSpc>
                <a:spcPts val="2373"/>
              </a:lnSpc>
            </a:pPr>
            <a:r>
              <a:rPr lang="en-US" sz="2697">
                <a:solidFill>
                  <a:srgbClr val="000000"/>
                </a:solidFill>
                <a:latin typeface="Space Mono Bold"/>
              </a:rPr>
              <a:t>STEP 4:</a:t>
            </a:r>
          </a:p>
          <a:p>
            <a:pPr>
              <a:lnSpc>
                <a:spcPts val="2373"/>
              </a:lnSpc>
            </a:pPr>
            <a:r>
              <a:rPr lang="en-US" sz="2697">
                <a:solidFill>
                  <a:srgbClr val="000000"/>
                </a:solidFill>
                <a:latin typeface="Space Mono Bold"/>
              </a:rPr>
              <a:t>TOKENIZATION</a:t>
            </a:r>
          </a:p>
          <a:p>
            <a:pPr>
              <a:lnSpc>
                <a:spcPts val="2373"/>
              </a:lnSpc>
            </a:pPr>
          </a:p>
        </p:txBody>
      </p:sp>
      <p:sp>
        <p:nvSpPr>
          <p:cNvPr name="Freeform 15" id="15"/>
          <p:cNvSpPr/>
          <p:nvPr/>
        </p:nvSpPr>
        <p:spPr>
          <a:xfrm flipH="false" flipV="false" rot="5211755">
            <a:off x="13945898" y="5621135"/>
            <a:ext cx="1033869" cy="206774"/>
          </a:xfrm>
          <a:custGeom>
            <a:avLst/>
            <a:gdLst/>
            <a:ahLst/>
            <a:cxnLst/>
            <a:rect r="r" b="b" t="t" l="l"/>
            <a:pathLst>
              <a:path h="206774" w="1033869">
                <a:moveTo>
                  <a:pt x="0" y="0"/>
                </a:moveTo>
                <a:lnTo>
                  <a:pt x="1033869" y="0"/>
                </a:lnTo>
                <a:lnTo>
                  <a:pt x="1033869" y="206774"/>
                </a:lnTo>
                <a:lnTo>
                  <a:pt x="0" y="206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2839847" y="6246340"/>
            <a:ext cx="4974611" cy="768803"/>
            <a:chOff x="0" y="0"/>
            <a:chExt cx="6632814" cy="1025071"/>
          </a:xfrm>
        </p:grpSpPr>
        <p:sp>
          <p:nvSpPr>
            <p:cNvPr name="Freeform 17" id="17"/>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705827" y="101197"/>
              <a:ext cx="5400206"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5:</a:t>
              </a:r>
            </a:p>
            <a:p>
              <a:pPr>
                <a:lnSpc>
                  <a:spcPts val="2513"/>
                </a:lnSpc>
              </a:pPr>
              <a:r>
                <a:rPr lang="en-US" sz="2856">
                  <a:solidFill>
                    <a:srgbClr val="000000"/>
                  </a:solidFill>
                  <a:latin typeface="Space Mono Bold"/>
                </a:rPr>
                <a:t> REMOVE STOPWORDS</a:t>
              </a:r>
            </a:p>
          </p:txBody>
        </p:sp>
      </p:grpSp>
      <p:grpSp>
        <p:nvGrpSpPr>
          <p:cNvPr name="Group 19" id="19"/>
          <p:cNvGrpSpPr/>
          <p:nvPr/>
        </p:nvGrpSpPr>
        <p:grpSpPr>
          <a:xfrm rot="0">
            <a:off x="9619746" y="7900968"/>
            <a:ext cx="4974611" cy="768803"/>
            <a:chOff x="0" y="0"/>
            <a:chExt cx="6632814" cy="1025071"/>
          </a:xfrm>
        </p:grpSpPr>
        <p:sp>
          <p:nvSpPr>
            <p:cNvPr name="Freeform 20" id="20"/>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240625" y="76200"/>
              <a:ext cx="4167597"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5:</a:t>
              </a:r>
            </a:p>
            <a:p>
              <a:pPr>
                <a:lnSpc>
                  <a:spcPts val="2513"/>
                </a:lnSpc>
              </a:pPr>
              <a:r>
                <a:rPr lang="en-US" sz="2856">
                  <a:solidFill>
                    <a:srgbClr val="000000"/>
                  </a:solidFill>
                  <a:latin typeface="Space Mono Bold"/>
                </a:rPr>
                <a:t> LEMMATIZATION</a:t>
              </a:r>
            </a:p>
          </p:txBody>
        </p:sp>
      </p:grpSp>
      <p:sp>
        <p:nvSpPr>
          <p:cNvPr name="Freeform 22" id="22"/>
          <p:cNvSpPr/>
          <p:nvPr/>
        </p:nvSpPr>
        <p:spPr>
          <a:xfrm flipH="false" flipV="false" rot="6911303">
            <a:off x="13814374" y="7423539"/>
            <a:ext cx="1033869" cy="206774"/>
          </a:xfrm>
          <a:custGeom>
            <a:avLst/>
            <a:gdLst/>
            <a:ahLst/>
            <a:cxnLst/>
            <a:rect r="r" b="b" t="t" l="l"/>
            <a:pathLst>
              <a:path h="206774" w="1033869">
                <a:moveTo>
                  <a:pt x="0" y="0"/>
                </a:moveTo>
                <a:lnTo>
                  <a:pt x="1033869" y="0"/>
                </a:lnTo>
                <a:lnTo>
                  <a:pt x="1033869" y="206773"/>
                </a:lnTo>
                <a:lnTo>
                  <a:pt x="0" y="2067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3714519" y="3137820"/>
            <a:ext cx="8799600" cy="4437993"/>
          </a:xfrm>
          <a:custGeom>
            <a:avLst/>
            <a:gdLst/>
            <a:ahLst/>
            <a:cxnLst/>
            <a:rect r="r" b="b" t="t" l="l"/>
            <a:pathLst>
              <a:path h="4437993" w="8799600">
                <a:moveTo>
                  <a:pt x="0" y="0"/>
                </a:moveTo>
                <a:lnTo>
                  <a:pt x="8799600" y="0"/>
                </a:lnTo>
                <a:lnTo>
                  <a:pt x="8799600" y="4437993"/>
                </a:lnTo>
                <a:lnTo>
                  <a:pt x="0" y="4437993"/>
                </a:lnTo>
                <a:lnTo>
                  <a:pt x="0" y="0"/>
                </a:lnTo>
                <a:close/>
              </a:path>
            </a:pathLst>
          </a:custGeom>
          <a:blipFill>
            <a:blip r:embed="rId8"/>
            <a:stretch>
              <a:fillRect l="0" t="0" r="0" b="-11531"/>
            </a:stretch>
          </a:blipFill>
        </p:spPr>
      </p:sp>
      <p:grpSp>
        <p:nvGrpSpPr>
          <p:cNvPr name="Group 24" id="24"/>
          <p:cNvGrpSpPr/>
          <p:nvPr/>
        </p:nvGrpSpPr>
        <p:grpSpPr>
          <a:xfrm rot="0">
            <a:off x="-1752372" y="8285370"/>
            <a:ext cx="11372118" cy="5246370"/>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7941" y="1660172"/>
            <a:ext cx="4974611" cy="768803"/>
            <a:chOff x="0" y="0"/>
            <a:chExt cx="6632814" cy="1025071"/>
          </a:xfrm>
        </p:grpSpPr>
        <p:sp>
          <p:nvSpPr>
            <p:cNvPr name="Freeform 4" id="4"/>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24786" y="101197"/>
              <a:ext cx="2989736"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1:</a:t>
              </a:r>
            </a:p>
            <a:p>
              <a:pPr>
                <a:lnSpc>
                  <a:spcPts val="2513"/>
                </a:lnSpc>
              </a:pPr>
              <a:r>
                <a:rPr lang="en-US" sz="2856">
                  <a:solidFill>
                    <a:srgbClr val="000000"/>
                  </a:solidFill>
                  <a:latin typeface="Space Mono Bold"/>
                </a:rPr>
                <a:t>TEXT INPUT</a:t>
              </a:r>
            </a:p>
          </p:txBody>
        </p:sp>
      </p:grpSp>
      <p:sp>
        <p:nvSpPr>
          <p:cNvPr name="Freeform 6" id="6"/>
          <p:cNvSpPr/>
          <p:nvPr/>
        </p:nvSpPr>
        <p:spPr>
          <a:xfrm flipH="false" flipV="false" rot="0">
            <a:off x="7539508" y="1660172"/>
            <a:ext cx="4974611" cy="768803"/>
          </a:xfrm>
          <a:custGeom>
            <a:avLst/>
            <a:gdLst/>
            <a:ahLst/>
            <a:cxnLst/>
            <a:rect r="r" b="b" t="t" l="l"/>
            <a:pathLst>
              <a:path h="768803" w="4974611">
                <a:moveTo>
                  <a:pt x="0" y="0"/>
                </a:moveTo>
                <a:lnTo>
                  <a:pt x="4974611" y="0"/>
                </a:lnTo>
                <a:lnTo>
                  <a:pt x="4974611" y="768803"/>
                </a:lnTo>
                <a:lnTo>
                  <a:pt x="0" y="768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910441" y="1755119"/>
            <a:ext cx="4603677" cy="990841"/>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2:</a:t>
            </a:r>
          </a:p>
          <a:p>
            <a:pPr>
              <a:lnSpc>
                <a:spcPts val="2513"/>
              </a:lnSpc>
            </a:pPr>
            <a:r>
              <a:rPr lang="en-US" sz="2856">
                <a:solidFill>
                  <a:srgbClr val="000000"/>
                </a:solidFill>
                <a:latin typeface="Space Mono Bold"/>
              </a:rPr>
              <a:t>Lowercasing the data</a:t>
            </a:r>
          </a:p>
          <a:p>
            <a:pPr>
              <a:lnSpc>
                <a:spcPts val="2513"/>
              </a:lnSpc>
            </a:pPr>
          </a:p>
        </p:txBody>
      </p:sp>
      <p:sp>
        <p:nvSpPr>
          <p:cNvPr name="Freeform 8" id="8"/>
          <p:cNvSpPr/>
          <p:nvPr/>
        </p:nvSpPr>
        <p:spPr>
          <a:xfrm flipH="false" flipV="false" rot="0">
            <a:off x="5472552" y="1837878"/>
            <a:ext cx="2066957" cy="413391"/>
          </a:xfrm>
          <a:custGeom>
            <a:avLst/>
            <a:gdLst/>
            <a:ahLst/>
            <a:cxnLst/>
            <a:rect r="r" b="b" t="t" l="l"/>
            <a:pathLst>
              <a:path h="413391" w="2066957">
                <a:moveTo>
                  <a:pt x="0" y="0"/>
                </a:moveTo>
                <a:lnTo>
                  <a:pt x="2066956" y="0"/>
                </a:lnTo>
                <a:lnTo>
                  <a:pt x="2066956" y="413391"/>
                </a:lnTo>
                <a:lnTo>
                  <a:pt x="0" y="413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957836" y="2745960"/>
            <a:ext cx="4750657" cy="734192"/>
          </a:xfrm>
          <a:custGeom>
            <a:avLst/>
            <a:gdLst/>
            <a:ahLst/>
            <a:cxnLst/>
            <a:rect r="r" b="b" t="t" l="l"/>
            <a:pathLst>
              <a:path h="734192" w="4750657">
                <a:moveTo>
                  <a:pt x="0" y="0"/>
                </a:moveTo>
                <a:lnTo>
                  <a:pt x="4750657" y="0"/>
                </a:lnTo>
                <a:lnTo>
                  <a:pt x="4750657" y="734192"/>
                </a:lnTo>
                <a:lnTo>
                  <a:pt x="0" y="734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3297098" y="2812635"/>
            <a:ext cx="4990902" cy="892038"/>
          </a:xfrm>
          <a:prstGeom prst="rect">
            <a:avLst/>
          </a:prstGeom>
        </p:spPr>
        <p:txBody>
          <a:bodyPr anchor="t" rtlCol="false" tIns="0" lIns="0" bIns="0" rIns="0">
            <a:spAutoFit/>
          </a:bodyPr>
          <a:lstStyle/>
          <a:p>
            <a:pPr>
              <a:lnSpc>
                <a:spcPts val="1784"/>
              </a:lnSpc>
            </a:pPr>
            <a:r>
              <a:rPr lang="en-US" sz="2027">
                <a:solidFill>
                  <a:srgbClr val="000000"/>
                </a:solidFill>
                <a:latin typeface="Space Mono Bold"/>
              </a:rPr>
              <a:t>STEP 3:</a:t>
            </a:r>
          </a:p>
          <a:p>
            <a:pPr>
              <a:lnSpc>
                <a:spcPts val="1784"/>
              </a:lnSpc>
            </a:pPr>
            <a:r>
              <a:rPr lang="en-US" sz="2027">
                <a:solidFill>
                  <a:srgbClr val="000000"/>
                </a:solidFill>
                <a:latin typeface="Space Mono Bold"/>
              </a:rPr>
              <a:t>REMOVING NUMBERS,SPECIAL CHARACTERS,PUNCTIATION</a:t>
            </a:r>
          </a:p>
          <a:p>
            <a:pPr>
              <a:lnSpc>
                <a:spcPts val="1784"/>
              </a:lnSpc>
            </a:pPr>
          </a:p>
        </p:txBody>
      </p:sp>
      <p:sp>
        <p:nvSpPr>
          <p:cNvPr name="Freeform 11" id="11"/>
          <p:cNvSpPr/>
          <p:nvPr/>
        </p:nvSpPr>
        <p:spPr>
          <a:xfrm flipH="false" flipV="false" rot="1293254">
            <a:off x="12461584" y="2290963"/>
            <a:ext cx="1671028" cy="334206"/>
          </a:xfrm>
          <a:custGeom>
            <a:avLst/>
            <a:gdLst/>
            <a:ahLst/>
            <a:cxnLst/>
            <a:rect r="r" b="b" t="t" l="l"/>
            <a:pathLst>
              <a:path h="334206" w="1671028">
                <a:moveTo>
                  <a:pt x="0" y="0"/>
                </a:moveTo>
                <a:lnTo>
                  <a:pt x="1671028" y="0"/>
                </a:lnTo>
                <a:lnTo>
                  <a:pt x="1671028" y="334205"/>
                </a:lnTo>
                <a:lnTo>
                  <a:pt x="0" y="334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978501" y="4630869"/>
            <a:ext cx="4697303" cy="725947"/>
          </a:xfrm>
          <a:custGeom>
            <a:avLst/>
            <a:gdLst/>
            <a:ahLst/>
            <a:cxnLst/>
            <a:rect r="r" b="b" t="t" l="l"/>
            <a:pathLst>
              <a:path h="725947" w="4697303">
                <a:moveTo>
                  <a:pt x="0" y="0"/>
                </a:moveTo>
                <a:lnTo>
                  <a:pt x="4697303" y="0"/>
                </a:lnTo>
                <a:lnTo>
                  <a:pt x="4697303" y="725947"/>
                </a:lnTo>
                <a:lnTo>
                  <a:pt x="0" y="725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211755">
            <a:off x="13765779" y="3846464"/>
            <a:ext cx="1321042" cy="264208"/>
          </a:xfrm>
          <a:custGeom>
            <a:avLst/>
            <a:gdLst/>
            <a:ahLst/>
            <a:cxnLst/>
            <a:rect r="r" b="b" t="t" l="l"/>
            <a:pathLst>
              <a:path h="264208" w="1321042">
                <a:moveTo>
                  <a:pt x="0" y="0"/>
                </a:moveTo>
                <a:lnTo>
                  <a:pt x="1321041" y="0"/>
                </a:lnTo>
                <a:lnTo>
                  <a:pt x="1321041" y="264209"/>
                </a:lnTo>
                <a:lnTo>
                  <a:pt x="0" y="264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3660770" y="4731055"/>
            <a:ext cx="4347048" cy="921834"/>
          </a:xfrm>
          <a:prstGeom prst="rect">
            <a:avLst/>
          </a:prstGeom>
        </p:spPr>
        <p:txBody>
          <a:bodyPr anchor="t" rtlCol="false" tIns="0" lIns="0" bIns="0" rIns="0">
            <a:spAutoFit/>
          </a:bodyPr>
          <a:lstStyle/>
          <a:p>
            <a:pPr>
              <a:lnSpc>
                <a:spcPts val="2373"/>
              </a:lnSpc>
            </a:pPr>
            <a:r>
              <a:rPr lang="en-US" sz="2697">
                <a:solidFill>
                  <a:srgbClr val="000000"/>
                </a:solidFill>
                <a:latin typeface="Space Mono Bold"/>
              </a:rPr>
              <a:t>STEP 4:</a:t>
            </a:r>
          </a:p>
          <a:p>
            <a:pPr>
              <a:lnSpc>
                <a:spcPts val="2373"/>
              </a:lnSpc>
            </a:pPr>
            <a:r>
              <a:rPr lang="en-US" sz="2697">
                <a:solidFill>
                  <a:srgbClr val="000000"/>
                </a:solidFill>
                <a:latin typeface="Space Mono Bold"/>
              </a:rPr>
              <a:t>TOKENIZATION</a:t>
            </a:r>
          </a:p>
          <a:p>
            <a:pPr>
              <a:lnSpc>
                <a:spcPts val="2373"/>
              </a:lnSpc>
            </a:pPr>
          </a:p>
        </p:txBody>
      </p:sp>
      <p:sp>
        <p:nvSpPr>
          <p:cNvPr name="Freeform 15" id="15"/>
          <p:cNvSpPr/>
          <p:nvPr/>
        </p:nvSpPr>
        <p:spPr>
          <a:xfrm flipH="false" flipV="false" rot="5211755">
            <a:off x="13945898" y="5621135"/>
            <a:ext cx="1033869" cy="206774"/>
          </a:xfrm>
          <a:custGeom>
            <a:avLst/>
            <a:gdLst/>
            <a:ahLst/>
            <a:cxnLst/>
            <a:rect r="r" b="b" t="t" l="l"/>
            <a:pathLst>
              <a:path h="206774" w="1033869">
                <a:moveTo>
                  <a:pt x="0" y="0"/>
                </a:moveTo>
                <a:lnTo>
                  <a:pt x="1033869" y="0"/>
                </a:lnTo>
                <a:lnTo>
                  <a:pt x="1033869" y="206774"/>
                </a:lnTo>
                <a:lnTo>
                  <a:pt x="0" y="206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2839847" y="6246340"/>
            <a:ext cx="4974611" cy="768803"/>
            <a:chOff x="0" y="0"/>
            <a:chExt cx="6632814" cy="1025071"/>
          </a:xfrm>
        </p:grpSpPr>
        <p:sp>
          <p:nvSpPr>
            <p:cNvPr name="Freeform 17" id="17"/>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705827" y="101197"/>
              <a:ext cx="5400206"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5:</a:t>
              </a:r>
            </a:p>
            <a:p>
              <a:pPr>
                <a:lnSpc>
                  <a:spcPts val="2513"/>
                </a:lnSpc>
              </a:pPr>
              <a:r>
                <a:rPr lang="en-US" sz="2856">
                  <a:solidFill>
                    <a:srgbClr val="000000"/>
                  </a:solidFill>
                  <a:latin typeface="Space Mono Bold"/>
                </a:rPr>
                <a:t> REMOVE STOPWORDS</a:t>
              </a:r>
            </a:p>
          </p:txBody>
        </p:sp>
      </p:grpSp>
      <p:grpSp>
        <p:nvGrpSpPr>
          <p:cNvPr name="Group 19" id="19"/>
          <p:cNvGrpSpPr/>
          <p:nvPr/>
        </p:nvGrpSpPr>
        <p:grpSpPr>
          <a:xfrm rot="0">
            <a:off x="12733883" y="7939068"/>
            <a:ext cx="4974611" cy="768803"/>
            <a:chOff x="0" y="0"/>
            <a:chExt cx="6632814" cy="1025071"/>
          </a:xfrm>
        </p:grpSpPr>
        <p:sp>
          <p:nvSpPr>
            <p:cNvPr name="Freeform 20" id="20"/>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240625" y="76200"/>
              <a:ext cx="4167597"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5:</a:t>
              </a:r>
            </a:p>
            <a:p>
              <a:pPr>
                <a:lnSpc>
                  <a:spcPts val="2513"/>
                </a:lnSpc>
              </a:pPr>
              <a:r>
                <a:rPr lang="en-US" sz="2856">
                  <a:solidFill>
                    <a:srgbClr val="000000"/>
                  </a:solidFill>
                  <a:latin typeface="Space Mono Bold"/>
                </a:rPr>
                <a:t> LEMMATIZATION</a:t>
              </a:r>
            </a:p>
          </p:txBody>
        </p:sp>
      </p:grpSp>
      <p:sp>
        <p:nvSpPr>
          <p:cNvPr name="Freeform 22" id="22"/>
          <p:cNvSpPr/>
          <p:nvPr/>
        </p:nvSpPr>
        <p:spPr>
          <a:xfrm flipH="false" flipV="false" rot="5567121">
            <a:off x="14074283" y="7421880"/>
            <a:ext cx="1033869" cy="206774"/>
          </a:xfrm>
          <a:custGeom>
            <a:avLst/>
            <a:gdLst/>
            <a:ahLst/>
            <a:cxnLst/>
            <a:rect r="r" b="b" t="t" l="l"/>
            <a:pathLst>
              <a:path h="206774" w="1033869">
                <a:moveTo>
                  <a:pt x="0" y="0"/>
                </a:moveTo>
                <a:lnTo>
                  <a:pt x="1033869" y="0"/>
                </a:lnTo>
                <a:lnTo>
                  <a:pt x="1033869" y="206774"/>
                </a:lnTo>
                <a:lnTo>
                  <a:pt x="0" y="206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0800000">
            <a:off x="11805978" y="8220083"/>
            <a:ext cx="1033869" cy="206774"/>
          </a:xfrm>
          <a:custGeom>
            <a:avLst/>
            <a:gdLst/>
            <a:ahLst/>
            <a:cxnLst/>
            <a:rect r="r" b="b" t="t" l="l"/>
            <a:pathLst>
              <a:path h="206774" w="1033869">
                <a:moveTo>
                  <a:pt x="0" y="0"/>
                </a:moveTo>
                <a:lnTo>
                  <a:pt x="1033869" y="0"/>
                </a:lnTo>
                <a:lnTo>
                  <a:pt x="1033869" y="206774"/>
                </a:lnTo>
                <a:lnTo>
                  <a:pt x="0" y="206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6831367" y="7939068"/>
            <a:ext cx="4974611" cy="876369"/>
            <a:chOff x="0" y="0"/>
            <a:chExt cx="6632814" cy="1168491"/>
          </a:xfrm>
        </p:grpSpPr>
        <p:sp>
          <p:nvSpPr>
            <p:cNvPr name="Freeform 25" id="25"/>
            <p:cNvSpPr/>
            <p:nvPr/>
          </p:nvSpPr>
          <p:spPr>
            <a:xfrm flipH="false" flipV="false" rot="0">
              <a:off x="0" y="6722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390104" y="76200"/>
              <a:ext cx="3998110" cy="1092291"/>
            </a:xfrm>
            <a:prstGeom prst="rect">
              <a:avLst/>
            </a:prstGeom>
          </p:spPr>
          <p:txBody>
            <a:bodyPr anchor="t" rtlCol="false" tIns="0" lIns="0" bIns="0" rIns="0">
              <a:spAutoFit/>
            </a:bodyPr>
            <a:lstStyle/>
            <a:p>
              <a:pPr>
                <a:lnSpc>
                  <a:spcPts val="2411"/>
                </a:lnSpc>
              </a:pPr>
              <a:r>
                <a:rPr lang="en-US" sz="2740">
                  <a:solidFill>
                    <a:srgbClr val="000000"/>
                  </a:solidFill>
                  <a:latin typeface="Space Mono Bold"/>
                </a:rPr>
                <a:t>STEP 6:</a:t>
              </a:r>
            </a:p>
            <a:p>
              <a:pPr>
                <a:lnSpc>
                  <a:spcPts val="1904"/>
                </a:lnSpc>
              </a:pPr>
              <a:r>
                <a:rPr lang="en-US" sz="2164">
                  <a:solidFill>
                    <a:srgbClr val="000000"/>
                  </a:solidFill>
                  <a:latin typeface="Space Mono Bold"/>
                </a:rPr>
                <a:t> REPRESENTING IN NUMERICAL FORM</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68300" y="1923132"/>
            <a:ext cx="11951400" cy="6440735"/>
          </a:xfrm>
          <a:custGeom>
            <a:avLst/>
            <a:gdLst/>
            <a:ahLst/>
            <a:cxnLst/>
            <a:rect r="r" b="b" t="t" l="l"/>
            <a:pathLst>
              <a:path h="6440735" w="11951400">
                <a:moveTo>
                  <a:pt x="0" y="0"/>
                </a:moveTo>
                <a:lnTo>
                  <a:pt x="11951400" y="0"/>
                </a:lnTo>
                <a:lnTo>
                  <a:pt x="11951400" y="6440736"/>
                </a:lnTo>
                <a:lnTo>
                  <a:pt x="0" y="6440736"/>
                </a:lnTo>
                <a:lnTo>
                  <a:pt x="0" y="0"/>
                </a:lnTo>
                <a:close/>
              </a:path>
            </a:pathLst>
          </a:custGeom>
          <a:blipFill>
            <a:blip r:embed="rId4"/>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7941" y="1660172"/>
            <a:ext cx="4974611" cy="768803"/>
            <a:chOff x="0" y="0"/>
            <a:chExt cx="6632814" cy="1025071"/>
          </a:xfrm>
        </p:grpSpPr>
        <p:sp>
          <p:nvSpPr>
            <p:cNvPr name="Freeform 4" id="4"/>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724786" y="101197"/>
              <a:ext cx="2989736"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1:</a:t>
              </a:r>
            </a:p>
            <a:p>
              <a:pPr>
                <a:lnSpc>
                  <a:spcPts val="2513"/>
                </a:lnSpc>
              </a:pPr>
              <a:r>
                <a:rPr lang="en-US" sz="2856">
                  <a:solidFill>
                    <a:srgbClr val="000000"/>
                  </a:solidFill>
                  <a:latin typeface="Space Mono Bold"/>
                </a:rPr>
                <a:t>TEXT INPUT</a:t>
              </a:r>
            </a:p>
          </p:txBody>
        </p:sp>
      </p:grpSp>
      <p:sp>
        <p:nvSpPr>
          <p:cNvPr name="Freeform 6" id="6"/>
          <p:cNvSpPr/>
          <p:nvPr/>
        </p:nvSpPr>
        <p:spPr>
          <a:xfrm flipH="false" flipV="false" rot="0">
            <a:off x="7539508" y="1660172"/>
            <a:ext cx="4974611" cy="768803"/>
          </a:xfrm>
          <a:custGeom>
            <a:avLst/>
            <a:gdLst/>
            <a:ahLst/>
            <a:cxnLst/>
            <a:rect r="r" b="b" t="t" l="l"/>
            <a:pathLst>
              <a:path h="768803" w="4974611">
                <a:moveTo>
                  <a:pt x="0" y="0"/>
                </a:moveTo>
                <a:lnTo>
                  <a:pt x="4974611" y="0"/>
                </a:lnTo>
                <a:lnTo>
                  <a:pt x="4974611" y="768803"/>
                </a:lnTo>
                <a:lnTo>
                  <a:pt x="0" y="7688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910441" y="1755119"/>
            <a:ext cx="4603677" cy="990841"/>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2:</a:t>
            </a:r>
          </a:p>
          <a:p>
            <a:pPr>
              <a:lnSpc>
                <a:spcPts val="2513"/>
              </a:lnSpc>
            </a:pPr>
            <a:r>
              <a:rPr lang="en-US" sz="2856">
                <a:solidFill>
                  <a:srgbClr val="000000"/>
                </a:solidFill>
                <a:latin typeface="Space Mono Bold"/>
              </a:rPr>
              <a:t>Lowercasing the data</a:t>
            </a:r>
          </a:p>
          <a:p>
            <a:pPr>
              <a:lnSpc>
                <a:spcPts val="2513"/>
              </a:lnSpc>
            </a:pPr>
          </a:p>
        </p:txBody>
      </p:sp>
      <p:sp>
        <p:nvSpPr>
          <p:cNvPr name="Freeform 8" id="8"/>
          <p:cNvSpPr/>
          <p:nvPr/>
        </p:nvSpPr>
        <p:spPr>
          <a:xfrm flipH="false" flipV="false" rot="0">
            <a:off x="5472552" y="1837878"/>
            <a:ext cx="2066957" cy="413391"/>
          </a:xfrm>
          <a:custGeom>
            <a:avLst/>
            <a:gdLst/>
            <a:ahLst/>
            <a:cxnLst/>
            <a:rect r="r" b="b" t="t" l="l"/>
            <a:pathLst>
              <a:path h="413391" w="2066957">
                <a:moveTo>
                  <a:pt x="0" y="0"/>
                </a:moveTo>
                <a:lnTo>
                  <a:pt x="2066956" y="0"/>
                </a:lnTo>
                <a:lnTo>
                  <a:pt x="2066956" y="413391"/>
                </a:lnTo>
                <a:lnTo>
                  <a:pt x="0" y="413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2957836" y="2745960"/>
            <a:ext cx="4750657" cy="734192"/>
          </a:xfrm>
          <a:custGeom>
            <a:avLst/>
            <a:gdLst/>
            <a:ahLst/>
            <a:cxnLst/>
            <a:rect r="r" b="b" t="t" l="l"/>
            <a:pathLst>
              <a:path h="734192" w="4750657">
                <a:moveTo>
                  <a:pt x="0" y="0"/>
                </a:moveTo>
                <a:lnTo>
                  <a:pt x="4750657" y="0"/>
                </a:lnTo>
                <a:lnTo>
                  <a:pt x="4750657" y="734192"/>
                </a:lnTo>
                <a:lnTo>
                  <a:pt x="0" y="734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3297098" y="2812635"/>
            <a:ext cx="4990902" cy="892038"/>
          </a:xfrm>
          <a:prstGeom prst="rect">
            <a:avLst/>
          </a:prstGeom>
        </p:spPr>
        <p:txBody>
          <a:bodyPr anchor="t" rtlCol="false" tIns="0" lIns="0" bIns="0" rIns="0">
            <a:spAutoFit/>
          </a:bodyPr>
          <a:lstStyle/>
          <a:p>
            <a:pPr>
              <a:lnSpc>
                <a:spcPts val="1784"/>
              </a:lnSpc>
            </a:pPr>
            <a:r>
              <a:rPr lang="en-US" sz="2027">
                <a:solidFill>
                  <a:srgbClr val="000000"/>
                </a:solidFill>
                <a:latin typeface="Space Mono Bold"/>
              </a:rPr>
              <a:t>STEP 3:</a:t>
            </a:r>
          </a:p>
          <a:p>
            <a:pPr>
              <a:lnSpc>
                <a:spcPts val="1784"/>
              </a:lnSpc>
            </a:pPr>
            <a:r>
              <a:rPr lang="en-US" sz="2027">
                <a:solidFill>
                  <a:srgbClr val="000000"/>
                </a:solidFill>
                <a:latin typeface="Space Mono Bold"/>
              </a:rPr>
              <a:t>REMOVING NUMBERS,SPECIAL CHARACTERS,PUNCTIATION</a:t>
            </a:r>
          </a:p>
          <a:p>
            <a:pPr>
              <a:lnSpc>
                <a:spcPts val="1784"/>
              </a:lnSpc>
            </a:pPr>
          </a:p>
        </p:txBody>
      </p:sp>
      <p:sp>
        <p:nvSpPr>
          <p:cNvPr name="Freeform 11" id="11"/>
          <p:cNvSpPr/>
          <p:nvPr/>
        </p:nvSpPr>
        <p:spPr>
          <a:xfrm flipH="false" flipV="false" rot="1293254">
            <a:off x="12461584" y="2290963"/>
            <a:ext cx="1671028" cy="334206"/>
          </a:xfrm>
          <a:custGeom>
            <a:avLst/>
            <a:gdLst/>
            <a:ahLst/>
            <a:cxnLst/>
            <a:rect r="r" b="b" t="t" l="l"/>
            <a:pathLst>
              <a:path h="334206" w="1671028">
                <a:moveTo>
                  <a:pt x="0" y="0"/>
                </a:moveTo>
                <a:lnTo>
                  <a:pt x="1671028" y="0"/>
                </a:lnTo>
                <a:lnTo>
                  <a:pt x="1671028" y="334205"/>
                </a:lnTo>
                <a:lnTo>
                  <a:pt x="0" y="3342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978501" y="4630869"/>
            <a:ext cx="4697303" cy="725947"/>
          </a:xfrm>
          <a:custGeom>
            <a:avLst/>
            <a:gdLst/>
            <a:ahLst/>
            <a:cxnLst/>
            <a:rect r="r" b="b" t="t" l="l"/>
            <a:pathLst>
              <a:path h="725947" w="4697303">
                <a:moveTo>
                  <a:pt x="0" y="0"/>
                </a:moveTo>
                <a:lnTo>
                  <a:pt x="4697303" y="0"/>
                </a:lnTo>
                <a:lnTo>
                  <a:pt x="4697303" y="725947"/>
                </a:lnTo>
                <a:lnTo>
                  <a:pt x="0" y="725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211755">
            <a:off x="13765779" y="3846464"/>
            <a:ext cx="1321042" cy="264208"/>
          </a:xfrm>
          <a:custGeom>
            <a:avLst/>
            <a:gdLst/>
            <a:ahLst/>
            <a:cxnLst/>
            <a:rect r="r" b="b" t="t" l="l"/>
            <a:pathLst>
              <a:path h="264208" w="1321042">
                <a:moveTo>
                  <a:pt x="0" y="0"/>
                </a:moveTo>
                <a:lnTo>
                  <a:pt x="1321041" y="0"/>
                </a:lnTo>
                <a:lnTo>
                  <a:pt x="1321041" y="264209"/>
                </a:lnTo>
                <a:lnTo>
                  <a:pt x="0" y="2642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3660770" y="4731055"/>
            <a:ext cx="4347048" cy="921834"/>
          </a:xfrm>
          <a:prstGeom prst="rect">
            <a:avLst/>
          </a:prstGeom>
        </p:spPr>
        <p:txBody>
          <a:bodyPr anchor="t" rtlCol="false" tIns="0" lIns="0" bIns="0" rIns="0">
            <a:spAutoFit/>
          </a:bodyPr>
          <a:lstStyle/>
          <a:p>
            <a:pPr>
              <a:lnSpc>
                <a:spcPts val="2373"/>
              </a:lnSpc>
            </a:pPr>
            <a:r>
              <a:rPr lang="en-US" sz="2697">
                <a:solidFill>
                  <a:srgbClr val="000000"/>
                </a:solidFill>
                <a:latin typeface="Space Mono Bold"/>
              </a:rPr>
              <a:t>STEP 4:</a:t>
            </a:r>
          </a:p>
          <a:p>
            <a:pPr>
              <a:lnSpc>
                <a:spcPts val="2373"/>
              </a:lnSpc>
            </a:pPr>
            <a:r>
              <a:rPr lang="en-US" sz="2697">
                <a:solidFill>
                  <a:srgbClr val="000000"/>
                </a:solidFill>
                <a:latin typeface="Space Mono Bold"/>
              </a:rPr>
              <a:t>TOKENIZATION</a:t>
            </a:r>
          </a:p>
          <a:p>
            <a:pPr>
              <a:lnSpc>
                <a:spcPts val="2373"/>
              </a:lnSpc>
            </a:pPr>
          </a:p>
        </p:txBody>
      </p:sp>
      <p:sp>
        <p:nvSpPr>
          <p:cNvPr name="Freeform 15" id="15"/>
          <p:cNvSpPr/>
          <p:nvPr/>
        </p:nvSpPr>
        <p:spPr>
          <a:xfrm flipH="false" flipV="false" rot="5211755">
            <a:off x="13945898" y="5621135"/>
            <a:ext cx="1033869" cy="206774"/>
          </a:xfrm>
          <a:custGeom>
            <a:avLst/>
            <a:gdLst/>
            <a:ahLst/>
            <a:cxnLst/>
            <a:rect r="r" b="b" t="t" l="l"/>
            <a:pathLst>
              <a:path h="206774" w="1033869">
                <a:moveTo>
                  <a:pt x="0" y="0"/>
                </a:moveTo>
                <a:lnTo>
                  <a:pt x="1033869" y="0"/>
                </a:lnTo>
                <a:lnTo>
                  <a:pt x="1033869" y="206774"/>
                </a:lnTo>
                <a:lnTo>
                  <a:pt x="0" y="206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2839847" y="6246340"/>
            <a:ext cx="4974611" cy="768803"/>
            <a:chOff x="0" y="0"/>
            <a:chExt cx="6632814" cy="1025071"/>
          </a:xfrm>
        </p:grpSpPr>
        <p:sp>
          <p:nvSpPr>
            <p:cNvPr name="Freeform 17" id="17"/>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705827" y="101197"/>
              <a:ext cx="5400206"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5:</a:t>
              </a:r>
            </a:p>
            <a:p>
              <a:pPr>
                <a:lnSpc>
                  <a:spcPts val="2513"/>
                </a:lnSpc>
              </a:pPr>
              <a:r>
                <a:rPr lang="en-US" sz="2856">
                  <a:solidFill>
                    <a:srgbClr val="000000"/>
                  </a:solidFill>
                  <a:latin typeface="Space Mono Bold"/>
                </a:rPr>
                <a:t> REMOVE STOPWORDS</a:t>
              </a:r>
            </a:p>
          </p:txBody>
        </p:sp>
      </p:grpSp>
      <p:grpSp>
        <p:nvGrpSpPr>
          <p:cNvPr name="Group 19" id="19"/>
          <p:cNvGrpSpPr/>
          <p:nvPr/>
        </p:nvGrpSpPr>
        <p:grpSpPr>
          <a:xfrm rot="0">
            <a:off x="12733883" y="7939068"/>
            <a:ext cx="4974611" cy="768803"/>
            <a:chOff x="0" y="0"/>
            <a:chExt cx="6632814" cy="1025071"/>
          </a:xfrm>
        </p:grpSpPr>
        <p:sp>
          <p:nvSpPr>
            <p:cNvPr name="Freeform 20" id="20"/>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1" id="21"/>
            <p:cNvSpPr txBox="true"/>
            <p:nvPr/>
          </p:nvSpPr>
          <p:spPr>
            <a:xfrm rot="0">
              <a:off x="1240625" y="76200"/>
              <a:ext cx="4167597" cy="923874"/>
            </a:xfrm>
            <a:prstGeom prst="rect">
              <a:avLst/>
            </a:prstGeom>
          </p:spPr>
          <p:txBody>
            <a:bodyPr anchor="t" rtlCol="false" tIns="0" lIns="0" bIns="0" rIns="0">
              <a:spAutoFit/>
            </a:bodyPr>
            <a:lstStyle/>
            <a:p>
              <a:pPr>
                <a:lnSpc>
                  <a:spcPts val="2513"/>
                </a:lnSpc>
              </a:pPr>
              <a:r>
                <a:rPr lang="en-US" sz="2856">
                  <a:solidFill>
                    <a:srgbClr val="000000"/>
                  </a:solidFill>
                  <a:latin typeface="Space Mono Bold"/>
                </a:rPr>
                <a:t>STEP 5:</a:t>
              </a:r>
            </a:p>
            <a:p>
              <a:pPr>
                <a:lnSpc>
                  <a:spcPts val="2513"/>
                </a:lnSpc>
              </a:pPr>
              <a:r>
                <a:rPr lang="en-US" sz="2856">
                  <a:solidFill>
                    <a:srgbClr val="000000"/>
                  </a:solidFill>
                  <a:latin typeface="Space Mono Bold"/>
                </a:rPr>
                <a:t> LEMMATIZATION</a:t>
              </a:r>
            </a:p>
          </p:txBody>
        </p:sp>
      </p:grpSp>
      <p:sp>
        <p:nvSpPr>
          <p:cNvPr name="Freeform 22" id="22"/>
          <p:cNvSpPr/>
          <p:nvPr/>
        </p:nvSpPr>
        <p:spPr>
          <a:xfrm flipH="false" flipV="false" rot="5567121">
            <a:off x="14074283" y="7421880"/>
            <a:ext cx="1033869" cy="206774"/>
          </a:xfrm>
          <a:custGeom>
            <a:avLst/>
            <a:gdLst/>
            <a:ahLst/>
            <a:cxnLst/>
            <a:rect r="r" b="b" t="t" l="l"/>
            <a:pathLst>
              <a:path h="206774" w="1033869">
                <a:moveTo>
                  <a:pt x="0" y="0"/>
                </a:moveTo>
                <a:lnTo>
                  <a:pt x="1033869" y="0"/>
                </a:lnTo>
                <a:lnTo>
                  <a:pt x="1033869" y="206774"/>
                </a:lnTo>
                <a:lnTo>
                  <a:pt x="0" y="206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10800000">
            <a:off x="11805978" y="8220083"/>
            <a:ext cx="1033869" cy="206774"/>
          </a:xfrm>
          <a:custGeom>
            <a:avLst/>
            <a:gdLst/>
            <a:ahLst/>
            <a:cxnLst/>
            <a:rect r="r" b="b" t="t" l="l"/>
            <a:pathLst>
              <a:path h="206774" w="1033869">
                <a:moveTo>
                  <a:pt x="0" y="0"/>
                </a:moveTo>
                <a:lnTo>
                  <a:pt x="1033869" y="0"/>
                </a:lnTo>
                <a:lnTo>
                  <a:pt x="1033869" y="206774"/>
                </a:lnTo>
                <a:lnTo>
                  <a:pt x="0" y="206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6831367" y="7939068"/>
            <a:ext cx="4974611" cy="876369"/>
            <a:chOff x="0" y="0"/>
            <a:chExt cx="6632814" cy="1168491"/>
          </a:xfrm>
        </p:grpSpPr>
        <p:sp>
          <p:nvSpPr>
            <p:cNvPr name="Freeform 25" id="25"/>
            <p:cNvSpPr/>
            <p:nvPr/>
          </p:nvSpPr>
          <p:spPr>
            <a:xfrm flipH="false" flipV="false" rot="0">
              <a:off x="0" y="6722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6" id="26"/>
            <p:cNvSpPr txBox="true"/>
            <p:nvPr/>
          </p:nvSpPr>
          <p:spPr>
            <a:xfrm rot="0">
              <a:off x="1390104" y="76200"/>
              <a:ext cx="3998110" cy="1092291"/>
            </a:xfrm>
            <a:prstGeom prst="rect">
              <a:avLst/>
            </a:prstGeom>
          </p:spPr>
          <p:txBody>
            <a:bodyPr anchor="t" rtlCol="false" tIns="0" lIns="0" bIns="0" rIns="0">
              <a:spAutoFit/>
            </a:bodyPr>
            <a:lstStyle/>
            <a:p>
              <a:pPr>
                <a:lnSpc>
                  <a:spcPts val="2411"/>
                </a:lnSpc>
              </a:pPr>
              <a:r>
                <a:rPr lang="en-US" sz="2740">
                  <a:solidFill>
                    <a:srgbClr val="000000"/>
                  </a:solidFill>
                  <a:latin typeface="Space Mono Bold"/>
                </a:rPr>
                <a:t>STEP 6:</a:t>
              </a:r>
            </a:p>
            <a:p>
              <a:pPr>
                <a:lnSpc>
                  <a:spcPts val="1904"/>
                </a:lnSpc>
              </a:pPr>
              <a:r>
                <a:rPr lang="en-US" sz="2164">
                  <a:solidFill>
                    <a:srgbClr val="000000"/>
                  </a:solidFill>
                  <a:latin typeface="Space Mono Bold"/>
                </a:rPr>
                <a:t> REPRESENTING IN NUMERICAL FORM</a:t>
              </a:r>
            </a:p>
          </p:txBody>
        </p:sp>
      </p:grpSp>
      <p:sp>
        <p:nvSpPr>
          <p:cNvPr name="Freeform 27" id="27"/>
          <p:cNvSpPr/>
          <p:nvPr/>
        </p:nvSpPr>
        <p:spPr>
          <a:xfrm flipH="false" flipV="false" rot="-10800000">
            <a:off x="5505436" y="8220083"/>
            <a:ext cx="1325931" cy="265186"/>
          </a:xfrm>
          <a:custGeom>
            <a:avLst/>
            <a:gdLst/>
            <a:ahLst/>
            <a:cxnLst/>
            <a:rect r="r" b="b" t="t" l="l"/>
            <a:pathLst>
              <a:path h="265186" w="1325931">
                <a:moveTo>
                  <a:pt x="0" y="0"/>
                </a:moveTo>
                <a:lnTo>
                  <a:pt x="1325931" y="0"/>
                </a:lnTo>
                <a:lnTo>
                  <a:pt x="1325931" y="265186"/>
                </a:lnTo>
                <a:lnTo>
                  <a:pt x="0" y="2651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8" id="28"/>
          <p:cNvGrpSpPr/>
          <p:nvPr/>
        </p:nvGrpSpPr>
        <p:grpSpPr>
          <a:xfrm rot="0">
            <a:off x="497941" y="8042455"/>
            <a:ext cx="4974611" cy="768803"/>
            <a:chOff x="0" y="0"/>
            <a:chExt cx="6632814" cy="1025071"/>
          </a:xfrm>
        </p:grpSpPr>
        <p:sp>
          <p:nvSpPr>
            <p:cNvPr name="Freeform 29" id="29"/>
            <p:cNvSpPr/>
            <p:nvPr/>
          </p:nvSpPr>
          <p:spPr>
            <a:xfrm flipH="false" flipV="false" rot="0">
              <a:off x="0" y="0"/>
              <a:ext cx="6632814" cy="1025071"/>
            </a:xfrm>
            <a:custGeom>
              <a:avLst/>
              <a:gdLst/>
              <a:ahLst/>
              <a:cxnLst/>
              <a:rect r="r" b="b" t="t" l="l"/>
              <a:pathLst>
                <a:path h="1025071" w="6632814">
                  <a:moveTo>
                    <a:pt x="0" y="0"/>
                  </a:moveTo>
                  <a:lnTo>
                    <a:pt x="6632814" y="0"/>
                  </a:lnTo>
                  <a:lnTo>
                    <a:pt x="6632814" y="1025071"/>
                  </a:lnTo>
                  <a:lnTo>
                    <a:pt x="0" y="1025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0" id="30"/>
            <p:cNvSpPr txBox="true"/>
            <p:nvPr/>
          </p:nvSpPr>
          <p:spPr>
            <a:xfrm rot="0">
              <a:off x="1390104" y="152400"/>
              <a:ext cx="3998110" cy="775520"/>
            </a:xfrm>
            <a:prstGeom prst="rect">
              <a:avLst/>
            </a:prstGeom>
          </p:spPr>
          <p:txBody>
            <a:bodyPr anchor="t" rtlCol="false" tIns="0" lIns="0" bIns="0" rIns="0">
              <a:spAutoFit/>
            </a:bodyPr>
            <a:lstStyle/>
            <a:p>
              <a:pPr>
                <a:lnSpc>
                  <a:spcPts val="2411"/>
                </a:lnSpc>
              </a:pPr>
              <a:r>
                <a:rPr lang="en-US" sz="2740">
                  <a:solidFill>
                    <a:srgbClr val="000000"/>
                  </a:solidFill>
                  <a:latin typeface="Space Mono Bold"/>
                </a:rPr>
                <a:t>STEP 7:</a:t>
              </a:r>
            </a:p>
            <a:p>
              <a:pPr>
                <a:lnSpc>
                  <a:spcPts val="1904"/>
                </a:lnSpc>
              </a:pPr>
              <a:r>
                <a:rPr lang="en-US" sz="2164">
                  <a:solidFill>
                    <a:srgbClr val="000000"/>
                  </a:solidFill>
                  <a:latin typeface="Space Mono Bold"/>
                </a:rPr>
                <a:t>CLASSIFICATION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76421" y="8274287"/>
            <a:ext cx="11372118" cy="524637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
        <p:nvSpPr>
          <p:cNvPr name="Freeform 4" id="4"/>
          <p:cNvSpPr/>
          <p:nvPr/>
        </p:nvSpPr>
        <p:spPr>
          <a:xfrm flipH="false" flipV="false" rot="0">
            <a:off x="782934" y="2226802"/>
            <a:ext cx="8061590" cy="7031498"/>
          </a:xfrm>
          <a:custGeom>
            <a:avLst/>
            <a:gdLst/>
            <a:ahLst/>
            <a:cxnLst/>
            <a:rect r="r" b="b" t="t" l="l"/>
            <a:pathLst>
              <a:path h="7031498" w="8061590">
                <a:moveTo>
                  <a:pt x="0" y="0"/>
                </a:moveTo>
                <a:lnTo>
                  <a:pt x="8061591" y="0"/>
                </a:lnTo>
                <a:lnTo>
                  <a:pt x="8061591" y="7031498"/>
                </a:lnTo>
                <a:lnTo>
                  <a:pt x="0" y="70314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302498" y="2754177"/>
            <a:ext cx="5447117" cy="863579"/>
          </a:xfrm>
          <a:prstGeom prst="rect">
            <a:avLst/>
          </a:prstGeom>
        </p:spPr>
        <p:txBody>
          <a:bodyPr anchor="t" rtlCol="false" tIns="0" lIns="0" bIns="0" rIns="0">
            <a:spAutoFit/>
          </a:bodyPr>
          <a:lstStyle/>
          <a:p>
            <a:pPr>
              <a:lnSpc>
                <a:spcPts val="7001"/>
              </a:lnSpc>
            </a:pPr>
            <a:r>
              <a:rPr lang="en-US" sz="5000">
                <a:solidFill>
                  <a:srgbClr val="000000"/>
                </a:solidFill>
                <a:latin typeface="Space Mono"/>
              </a:rPr>
              <a:t>AGENDA</a:t>
            </a:r>
          </a:p>
        </p:txBody>
      </p:sp>
      <p:sp>
        <p:nvSpPr>
          <p:cNvPr name="TextBox 6" id="6"/>
          <p:cNvSpPr txBox="true"/>
          <p:nvPr/>
        </p:nvSpPr>
        <p:spPr>
          <a:xfrm rot="0">
            <a:off x="10091265" y="3979065"/>
            <a:ext cx="6418787" cy="4929505"/>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00000"/>
                </a:solidFill>
                <a:latin typeface="Space Mono"/>
              </a:rPr>
              <a:t>E-commerce Domain</a:t>
            </a:r>
          </a:p>
          <a:p>
            <a:pPr marL="604523" indent="-302261" lvl="1">
              <a:lnSpc>
                <a:spcPts val="3920"/>
              </a:lnSpc>
              <a:buFont typeface="Arial"/>
              <a:buChar char="•"/>
            </a:pPr>
            <a:r>
              <a:rPr lang="en-US" sz="2800">
                <a:solidFill>
                  <a:srgbClr val="000000"/>
                </a:solidFill>
                <a:latin typeface="Space Mono"/>
              </a:rPr>
              <a:t>Sentiment Analysis</a:t>
            </a:r>
          </a:p>
          <a:p>
            <a:pPr marL="604523" indent="-302261" lvl="1">
              <a:lnSpc>
                <a:spcPts val="3920"/>
              </a:lnSpc>
              <a:buFont typeface="Arial"/>
              <a:buChar char="•"/>
            </a:pPr>
            <a:r>
              <a:rPr lang="en-US" sz="2800">
                <a:solidFill>
                  <a:srgbClr val="000000"/>
                </a:solidFill>
                <a:latin typeface="Space Mono"/>
              </a:rPr>
              <a:t>DATA</a:t>
            </a:r>
          </a:p>
          <a:p>
            <a:pPr marL="604523" indent="-302261" lvl="1">
              <a:lnSpc>
                <a:spcPts val="3920"/>
              </a:lnSpc>
              <a:buFont typeface="Arial"/>
              <a:buChar char="•"/>
            </a:pPr>
            <a:r>
              <a:rPr lang="en-US" sz="2800">
                <a:solidFill>
                  <a:srgbClr val="000000"/>
                </a:solidFill>
                <a:latin typeface="Space Mono"/>
              </a:rPr>
              <a:t>Natural Language Processing</a:t>
            </a:r>
          </a:p>
          <a:p>
            <a:pPr marL="604523" indent="-302261" lvl="1">
              <a:lnSpc>
                <a:spcPts val="3920"/>
              </a:lnSpc>
              <a:buFont typeface="Arial"/>
              <a:buChar char="•"/>
            </a:pPr>
            <a:r>
              <a:rPr lang="en-US" sz="2800">
                <a:solidFill>
                  <a:srgbClr val="000000"/>
                </a:solidFill>
                <a:latin typeface="Space Mono"/>
              </a:rPr>
              <a:t>NLP Applications</a:t>
            </a:r>
          </a:p>
          <a:p>
            <a:pPr marL="604523" indent="-302261" lvl="1">
              <a:lnSpc>
                <a:spcPts val="3920"/>
              </a:lnSpc>
              <a:buFont typeface="Arial"/>
              <a:buChar char="•"/>
            </a:pPr>
            <a:r>
              <a:rPr lang="en-US" sz="2800">
                <a:solidFill>
                  <a:srgbClr val="000000"/>
                </a:solidFill>
                <a:latin typeface="Space Mono"/>
              </a:rPr>
              <a:t>NLP Process</a:t>
            </a:r>
          </a:p>
          <a:p>
            <a:pPr marL="604523" indent="-302261" lvl="1">
              <a:lnSpc>
                <a:spcPts val="3920"/>
              </a:lnSpc>
              <a:buFont typeface="Arial"/>
              <a:buChar char="•"/>
            </a:pPr>
            <a:r>
              <a:rPr lang="en-US" sz="2800">
                <a:solidFill>
                  <a:srgbClr val="000000"/>
                </a:solidFill>
                <a:latin typeface="Space Mono"/>
              </a:rPr>
              <a:t>Exploratory Data Analysis</a:t>
            </a:r>
          </a:p>
          <a:p>
            <a:pPr marL="604523" indent="-302261" lvl="1">
              <a:lnSpc>
                <a:spcPts val="3920"/>
              </a:lnSpc>
              <a:buFont typeface="Arial"/>
              <a:buChar char="•"/>
            </a:pPr>
            <a:r>
              <a:rPr lang="en-US" sz="2800">
                <a:solidFill>
                  <a:srgbClr val="000000"/>
                </a:solidFill>
                <a:latin typeface="Space Mono"/>
              </a:rPr>
              <a:t>Base Model</a:t>
            </a:r>
          </a:p>
          <a:p>
            <a:pPr marL="604523" indent="-302261" lvl="1">
              <a:lnSpc>
                <a:spcPts val="3920"/>
              </a:lnSpc>
              <a:buFont typeface="Arial"/>
              <a:buChar char="•"/>
            </a:pPr>
            <a:r>
              <a:rPr lang="en-US" sz="2800">
                <a:solidFill>
                  <a:srgbClr val="000000"/>
                </a:solidFill>
                <a:latin typeface="Space Mono"/>
              </a:rPr>
              <a:t>Aftermath</a:t>
            </a:r>
          </a:p>
        </p:txBody>
      </p:sp>
      <p:sp>
        <p:nvSpPr>
          <p:cNvPr name="Freeform 7" id="7"/>
          <p:cNvSpPr/>
          <p:nvPr/>
        </p:nvSpPr>
        <p:spPr>
          <a:xfrm flipH="false" flipV="false" rot="0">
            <a:off x="7961129" y="9258300"/>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62262" y="1206500"/>
            <a:ext cx="12579275" cy="3354803"/>
          </a:xfrm>
          <a:custGeom>
            <a:avLst/>
            <a:gdLst/>
            <a:ahLst/>
            <a:cxnLst/>
            <a:rect r="r" b="b" t="t" l="l"/>
            <a:pathLst>
              <a:path h="3354803" w="12579275">
                <a:moveTo>
                  <a:pt x="0" y="0"/>
                </a:moveTo>
                <a:lnTo>
                  <a:pt x="12579276" y="0"/>
                </a:lnTo>
                <a:lnTo>
                  <a:pt x="12579276" y="3354803"/>
                </a:lnTo>
                <a:lnTo>
                  <a:pt x="0" y="3354803"/>
                </a:lnTo>
                <a:lnTo>
                  <a:pt x="0" y="0"/>
                </a:lnTo>
                <a:close/>
              </a:path>
            </a:pathLst>
          </a:custGeom>
          <a:blipFill>
            <a:blip r:embed="rId2"/>
            <a:stretch>
              <a:fillRect l="-2221" t="-5299" r="0" b="0"/>
            </a:stretch>
          </a:blipFill>
        </p:spPr>
      </p:sp>
      <p:sp>
        <p:nvSpPr>
          <p:cNvPr name="TextBox 3" id="3"/>
          <p:cNvSpPr txBox="true"/>
          <p:nvPr/>
        </p:nvSpPr>
        <p:spPr>
          <a:xfrm rot="0">
            <a:off x="4764956" y="5388927"/>
            <a:ext cx="8758089" cy="18110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a:rPr>
              <a:t>SENTIMENT SCORE RANGE:</a:t>
            </a:r>
          </a:p>
          <a:p>
            <a:pPr algn="ctr">
              <a:lnSpc>
                <a:spcPts val="7279"/>
              </a:lnSpc>
            </a:pPr>
            <a:r>
              <a:rPr lang="en-US" sz="5199">
                <a:solidFill>
                  <a:srgbClr val="000000"/>
                </a:solidFill>
                <a:latin typeface="Canva Sans"/>
              </a:rPr>
              <a:t>-1 TO +1</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5012608" y="743519"/>
            <a:ext cx="8262784" cy="8229600"/>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0" y="1592196"/>
            <a:ext cx="6720615" cy="6720615"/>
          </a:xfrm>
          <a:prstGeom prst="rect">
            <a:avLst/>
          </a:prstGeom>
        </p:spPr>
      </p:pic>
      <p:sp>
        <p:nvSpPr>
          <p:cNvPr name="TextBox 4" id="4"/>
          <p:cNvSpPr txBox="true"/>
          <p:nvPr/>
        </p:nvSpPr>
        <p:spPr>
          <a:xfrm rot="0">
            <a:off x="1922410" y="7573031"/>
            <a:ext cx="302514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POSITIVE</a:t>
            </a:r>
          </a:p>
        </p:txBody>
      </p:sp>
      <p:sp>
        <p:nvSpPr>
          <p:cNvPr name="TextBox 5" id="5"/>
          <p:cNvSpPr txBox="true"/>
          <p:nvPr/>
        </p:nvSpPr>
        <p:spPr>
          <a:xfrm rot="0">
            <a:off x="13220532" y="7355847"/>
            <a:ext cx="333303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NEGATIVE</a:t>
            </a:r>
          </a:p>
        </p:txBody>
      </p:sp>
      <p:pic>
        <p:nvPicPr>
          <p:cNvPr name="Picture 6" id="6"/>
          <p:cNvPicPr>
            <a:picLocks noChangeAspect="true"/>
          </p:cNvPicPr>
          <p:nvPr/>
        </p:nvPicPr>
        <p:blipFill>
          <a:blip r:embed="rId6"/>
          <a:srcRect l="0" t="0" r="0" b="0"/>
          <a:stretch>
            <a:fillRect/>
          </a:stretch>
        </p:blipFill>
        <p:spPr>
          <a:xfrm flipH="false" flipV="false" rot="0">
            <a:off x="11815992" y="1622315"/>
            <a:ext cx="6472008" cy="6472008"/>
          </a:xfrm>
          <a:prstGeom prst="rect">
            <a:avLst/>
          </a:prstGeom>
        </p:spPr>
      </p:pic>
      <p:sp>
        <p:nvSpPr>
          <p:cNvPr name="TextBox 7" id="7"/>
          <p:cNvSpPr txBox="true"/>
          <p:nvPr/>
        </p:nvSpPr>
        <p:spPr>
          <a:xfrm rot="0">
            <a:off x="7615965" y="7573031"/>
            <a:ext cx="309479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NEUTRAL</a:t>
            </a:r>
          </a:p>
        </p:txBody>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6902" y="1262859"/>
            <a:ext cx="8949818" cy="7761282"/>
          </a:xfrm>
          <a:custGeom>
            <a:avLst/>
            <a:gdLst/>
            <a:ahLst/>
            <a:cxnLst/>
            <a:rect r="r" b="b" t="t" l="l"/>
            <a:pathLst>
              <a:path h="7761282" w="8949818">
                <a:moveTo>
                  <a:pt x="0" y="0"/>
                </a:moveTo>
                <a:lnTo>
                  <a:pt x="8949818" y="0"/>
                </a:lnTo>
                <a:lnTo>
                  <a:pt x="8949818" y="7761282"/>
                </a:lnTo>
                <a:lnTo>
                  <a:pt x="0" y="7761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448262" y="4631022"/>
            <a:ext cx="5510486" cy="1177356"/>
          </a:xfrm>
          <a:prstGeom prst="rect">
            <a:avLst/>
          </a:prstGeom>
        </p:spPr>
        <p:txBody>
          <a:bodyPr anchor="t" rtlCol="false" tIns="0" lIns="0" bIns="0" rIns="0">
            <a:spAutoFit/>
          </a:bodyPr>
          <a:lstStyle/>
          <a:p>
            <a:pPr>
              <a:lnSpc>
                <a:spcPts val="4456"/>
              </a:lnSpc>
            </a:pPr>
            <a:r>
              <a:rPr lang="en-US" sz="5064">
                <a:solidFill>
                  <a:srgbClr val="000000"/>
                </a:solidFill>
                <a:latin typeface="Space Mono"/>
              </a:rPr>
              <a:t>EXPLORATORY DATA ANALYSIS</a:t>
            </a:r>
          </a:p>
        </p:txBody>
      </p:sp>
      <p:sp>
        <p:nvSpPr>
          <p:cNvPr name="Freeform 4" id="4"/>
          <p:cNvSpPr/>
          <p:nvPr/>
        </p:nvSpPr>
        <p:spPr>
          <a:xfrm flipH="false" flipV="false" rot="0">
            <a:off x="10259569" y="864996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10467" y="-15844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414523" y="0"/>
            <a:ext cx="10873477" cy="10287000"/>
          </a:xfrm>
          <a:prstGeom prst="rect">
            <a:avLst/>
          </a:prstGeom>
          <a:solidFill>
            <a:srgbClr val="FFD630"/>
          </a:solidFill>
        </p:spPr>
      </p:sp>
      <p:pic>
        <p:nvPicPr>
          <p:cNvPr name="Picture 3" id="3"/>
          <p:cNvPicPr>
            <a:picLocks noChangeAspect="true"/>
          </p:cNvPicPr>
          <p:nvPr/>
        </p:nvPicPr>
        <p:blipFill>
          <a:blip r:embed="rId2"/>
          <a:stretch>
            <a:fillRect/>
          </a:stretch>
        </p:blipFill>
        <p:spPr>
          <a:xfrm rot="0">
            <a:off x="7076912" y="-355244"/>
            <a:ext cx="10823753" cy="10481234"/>
          </a:xfrm>
          <a:prstGeom prst="rect">
            <a:avLst/>
          </a:prstGeom>
        </p:spPr>
      </p:pic>
      <p:sp>
        <p:nvSpPr>
          <p:cNvPr name="Freeform 4" id="4"/>
          <p:cNvSpPr/>
          <p:nvPr/>
        </p:nvSpPr>
        <p:spPr>
          <a:xfrm flipH="false" flipV="false" rot="0">
            <a:off x="1261056"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52755" y="4130358"/>
            <a:ext cx="6630020" cy="1462405"/>
          </a:xfrm>
          <a:prstGeom prst="rect">
            <a:avLst/>
          </a:prstGeom>
        </p:spPr>
        <p:txBody>
          <a:bodyPr anchor="t" rtlCol="false" tIns="0" lIns="0" bIns="0" rIns="0">
            <a:spAutoFit/>
          </a:bodyPr>
          <a:lstStyle/>
          <a:p>
            <a:pPr>
              <a:lnSpc>
                <a:spcPts val="3920"/>
              </a:lnSpc>
            </a:pPr>
            <a:r>
              <a:rPr lang="en-US" sz="2800">
                <a:solidFill>
                  <a:srgbClr val="000000"/>
                </a:solidFill>
                <a:latin typeface="Space Mono"/>
              </a:rPr>
              <a:t>We can infer that the positive sentiment is more than the negative sentiment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1056"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543627" y="1570490"/>
            <a:ext cx="9550116" cy="8044545"/>
          </a:xfrm>
          <a:custGeom>
            <a:avLst/>
            <a:gdLst/>
            <a:ahLst/>
            <a:cxnLst/>
            <a:rect r="r" b="b" t="t" l="l"/>
            <a:pathLst>
              <a:path h="8044545" w="9550116">
                <a:moveTo>
                  <a:pt x="0" y="0"/>
                </a:moveTo>
                <a:lnTo>
                  <a:pt x="9550115" y="0"/>
                </a:lnTo>
                <a:lnTo>
                  <a:pt x="9550115" y="8044545"/>
                </a:lnTo>
                <a:lnTo>
                  <a:pt x="0" y="8044545"/>
                </a:lnTo>
                <a:lnTo>
                  <a:pt x="0" y="0"/>
                </a:lnTo>
                <a:close/>
              </a:path>
            </a:pathLst>
          </a:custGeom>
          <a:blipFill>
            <a:blip r:embed="rId4"/>
            <a:stretch>
              <a:fillRect l="0" t="0" r="-8101" b="0"/>
            </a:stretch>
          </a:blipFill>
        </p:spPr>
      </p:sp>
      <p:sp>
        <p:nvSpPr>
          <p:cNvPr name="TextBox 4" id="4"/>
          <p:cNvSpPr txBox="true"/>
          <p:nvPr/>
        </p:nvSpPr>
        <p:spPr>
          <a:xfrm rot="0">
            <a:off x="352755" y="4130358"/>
            <a:ext cx="6630020" cy="1462405"/>
          </a:xfrm>
          <a:prstGeom prst="rect">
            <a:avLst/>
          </a:prstGeom>
        </p:spPr>
        <p:txBody>
          <a:bodyPr anchor="t" rtlCol="false" tIns="0" lIns="0" bIns="0" rIns="0">
            <a:spAutoFit/>
          </a:bodyPr>
          <a:lstStyle/>
          <a:p>
            <a:pPr>
              <a:lnSpc>
                <a:spcPts val="3920"/>
              </a:lnSpc>
            </a:pPr>
            <a:r>
              <a:rPr lang="en-US" sz="2800">
                <a:solidFill>
                  <a:srgbClr val="000000"/>
                </a:solidFill>
                <a:latin typeface="Space Mono"/>
              </a:rPr>
              <a:t>We can infer that there is no strong correlation between reviews and ratings.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180988" cy="10287000"/>
          </a:xfrm>
          <a:prstGeom prst="rect">
            <a:avLst/>
          </a:prstGeom>
          <a:solidFill>
            <a:srgbClr val="FFD630"/>
          </a:solidFill>
        </p:spPr>
      </p:sp>
      <p:sp>
        <p:nvSpPr>
          <p:cNvPr name="Freeform 3" id="3"/>
          <p:cNvSpPr/>
          <p:nvPr/>
        </p:nvSpPr>
        <p:spPr>
          <a:xfrm flipH="false" flipV="false" rot="0">
            <a:off x="1261056"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979350" y="-264057"/>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p:cNvPicPr>
            <a:picLocks noChangeAspect="true"/>
          </p:cNvPicPr>
          <p:nvPr/>
        </p:nvPicPr>
        <p:blipFill>
          <a:blip r:embed="rId4"/>
          <a:stretch>
            <a:fillRect/>
          </a:stretch>
        </p:blipFill>
        <p:spPr>
          <a:xfrm rot="0">
            <a:off x="8950490" y="506127"/>
            <a:ext cx="8578745" cy="9547825"/>
          </a:xfrm>
          <a:prstGeom prst="rect">
            <a:avLst/>
          </a:prstGeom>
        </p:spPr>
      </p:pic>
      <p:sp>
        <p:nvSpPr>
          <p:cNvPr name="TextBox 6" id="6"/>
          <p:cNvSpPr txBox="true"/>
          <p:nvPr/>
        </p:nvSpPr>
        <p:spPr>
          <a:xfrm rot="0">
            <a:off x="1261056" y="3295419"/>
            <a:ext cx="5510486" cy="1739331"/>
          </a:xfrm>
          <a:prstGeom prst="rect">
            <a:avLst/>
          </a:prstGeom>
        </p:spPr>
        <p:txBody>
          <a:bodyPr anchor="t" rtlCol="false" tIns="0" lIns="0" bIns="0" rIns="0">
            <a:spAutoFit/>
          </a:bodyPr>
          <a:lstStyle/>
          <a:p>
            <a:pPr>
              <a:lnSpc>
                <a:spcPts val="4456"/>
              </a:lnSpc>
            </a:pPr>
            <a:r>
              <a:rPr lang="en-US" sz="5064">
                <a:solidFill>
                  <a:srgbClr val="000000"/>
                </a:solidFill>
                <a:latin typeface="Space Mono"/>
              </a:rPr>
              <a:t>PIE CHART REPRESENTING THE SENTIMENTS</a:t>
            </a:r>
          </a:p>
        </p:txBody>
      </p:sp>
      <p:sp>
        <p:nvSpPr>
          <p:cNvPr name="TextBox 7" id="7"/>
          <p:cNvSpPr txBox="true"/>
          <p:nvPr/>
        </p:nvSpPr>
        <p:spPr>
          <a:xfrm rot="0">
            <a:off x="1261056" y="5232414"/>
            <a:ext cx="6630020" cy="1462405"/>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00000"/>
                </a:solidFill>
                <a:latin typeface="Space Mono"/>
              </a:rPr>
              <a:t>Positive</a:t>
            </a:r>
          </a:p>
          <a:p>
            <a:pPr marL="604523" indent="-302261" lvl="1">
              <a:lnSpc>
                <a:spcPts val="3920"/>
              </a:lnSpc>
              <a:buFont typeface="Arial"/>
              <a:buChar char="•"/>
            </a:pPr>
            <a:r>
              <a:rPr lang="en-US" sz="2800">
                <a:solidFill>
                  <a:srgbClr val="000000"/>
                </a:solidFill>
                <a:latin typeface="Space Mono"/>
              </a:rPr>
              <a:t>Negative</a:t>
            </a:r>
          </a:p>
          <a:p>
            <a:pPr marL="604523" indent="-302261" lvl="1">
              <a:lnSpc>
                <a:spcPts val="3920"/>
              </a:lnSpc>
              <a:buFont typeface="Arial"/>
              <a:buChar char="•"/>
            </a:pPr>
            <a:r>
              <a:rPr lang="en-US" sz="2800">
                <a:solidFill>
                  <a:srgbClr val="000000"/>
                </a:solidFill>
                <a:latin typeface="Space Mono"/>
              </a:rPr>
              <a:t>Neutral</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7180988" cy="10287000"/>
          </a:xfrm>
          <a:prstGeom prst="rect">
            <a:avLst/>
          </a:prstGeom>
          <a:solidFill>
            <a:srgbClr val="FFD630"/>
          </a:solidFill>
        </p:spPr>
      </p:sp>
      <p:sp>
        <p:nvSpPr>
          <p:cNvPr name="Freeform 3" id="3"/>
          <p:cNvSpPr/>
          <p:nvPr/>
        </p:nvSpPr>
        <p:spPr>
          <a:xfrm flipH="false" flipV="false" rot="0">
            <a:off x="1261056"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tretch>
            <a:fillRect/>
          </a:stretch>
        </p:blipFill>
        <p:spPr>
          <a:xfrm rot="0">
            <a:off x="8268602" y="27654"/>
            <a:ext cx="9419351" cy="10504770"/>
          </a:xfrm>
          <a:prstGeom prst="rect">
            <a:avLst/>
          </a:prstGeom>
        </p:spPr>
      </p:pic>
      <p:sp>
        <p:nvSpPr>
          <p:cNvPr name="TextBox 5" id="5"/>
          <p:cNvSpPr txBox="true"/>
          <p:nvPr/>
        </p:nvSpPr>
        <p:spPr>
          <a:xfrm rot="0">
            <a:off x="275484" y="2468317"/>
            <a:ext cx="5510486" cy="2301306"/>
          </a:xfrm>
          <a:prstGeom prst="rect">
            <a:avLst/>
          </a:prstGeom>
        </p:spPr>
        <p:txBody>
          <a:bodyPr anchor="t" rtlCol="false" tIns="0" lIns="0" bIns="0" rIns="0">
            <a:spAutoFit/>
          </a:bodyPr>
          <a:lstStyle/>
          <a:p>
            <a:pPr>
              <a:lnSpc>
                <a:spcPts val="4456"/>
              </a:lnSpc>
            </a:pPr>
            <a:r>
              <a:rPr lang="en-US" sz="5064">
                <a:solidFill>
                  <a:srgbClr val="000000"/>
                </a:solidFill>
                <a:latin typeface="Space Mono"/>
              </a:rPr>
              <a:t>STACKED BAR CHART SHOWING SENTIMENT W.R.T BRAND</a:t>
            </a:r>
          </a:p>
        </p:txBody>
      </p:sp>
      <p:sp>
        <p:nvSpPr>
          <p:cNvPr name="TextBox 6" id="6"/>
          <p:cNvSpPr txBox="true"/>
          <p:nvPr/>
        </p:nvSpPr>
        <p:spPr>
          <a:xfrm rot="0">
            <a:off x="275484" y="5232414"/>
            <a:ext cx="6630020" cy="1462405"/>
          </a:xfrm>
          <a:prstGeom prst="rect">
            <a:avLst/>
          </a:prstGeom>
        </p:spPr>
        <p:txBody>
          <a:bodyPr anchor="t" rtlCol="false" tIns="0" lIns="0" bIns="0" rIns="0">
            <a:spAutoFit/>
          </a:bodyPr>
          <a:lstStyle/>
          <a:p>
            <a:pPr>
              <a:lnSpc>
                <a:spcPts val="3920"/>
              </a:lnSpc>
            </a:pPr>
            <a:r>
              <a:rPr lang="en-US" sz="2800">
                <a:solidFill>
                  <a:srgbClr val="000000"/>
                </a:solidFill>
                <a:latin typeface="Space Mono"/>
              </a:rPr>
              <a:t>We can infer that Amazon brand has the maximum reach and reviews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414523" y="0"/>
            <a:ext cx="10873477" cy="10287000"/>
          </a:xfrm>
          <a:prstGeom prst="rect">
            <a:avLst/>
          </a:prstGeom>
          <a:solidFill>
            <a:srgbClr val="FFD630"/>
          </a:solidFill>
        </p:spPr>
      </p:sp>
      <p:sp>
        <p:nvSpPr>
          <p:cNvPr name="TextBox 3" id="3"/>
          <p:cNvSpPr txBox="true"/>
          <p:nvPr/>
        </p:nvSpPr>
        <p:spPr>
          <a:xfrm rot="0">
            <a:off x="352755" y="4130358"/>
            <a:ext cx="6630020" cy="471805"/>
          </a:xfrm>
          <a:prstGeom prst="rect">
            <a:avLst/>
          </a:prstGeom>
        </p:spPr>
        <p:txBody>
          <a:bodyPr anchor="t" rtlCol="false" tIns="0" lIns="0" bIns="0" rIns="0">
            <a:spAutoFit/>
          </a:bodyPr>
          <a:lstStyle/>
          <a:p>
            <a:pPr>
              <a:lnSpc>
                <a:spcPts val="3920"/>
              </a:lnSpc>
            </a:pPr>
            <a:r>
              <a:rPr lang="en-US" sz="2800">
                <a:solidFill>
                  <a:srgbClr val="000000"/>
                </a:solidFill>
                <a:latin typeface="Space Mono Bold"/>
              </a:rPr>
              <a:t>TOP 10 POSITIVE REVIEW BIGRAMS</a:t>
            </a:r>
          </a:p>
        </p:txBody>
      </p:sp>
      <p:pic>
        <p:nvPicPr>
          <p:cNvPr name="Picture 4" id="4"/>
          <p:cNvPicPr>
            <a:picLocks noChangeAspect="true"/>
          </p:cNvPicPr>
          <p:nvPr/>
        </p:nvPicPr>
        <p:blipFill>
          <a:blip r:embed="rId2"/>
          <a:stretch>
            <a:fillRect/>
          </a:stretch>
        </p:blipFill>
        <p:spPr>
          <a:xfrm rot="0">
            <a:off x="7014984" y="-2252331"/>
            <a:ext cx="12618263" cy="10770794"/>
          </a:xfrm>
          <a:prstGeom prst="rect">
            <a:avLst/>
          </a:prstGeom>
        </p:spPr>
      </p:pic>
      <p:sp>
        <p:nvSpPr>
          <p:cNvPr name="Freeform 5" id="5"/>
          <p:cNvSpPr/>
          <p:nvPr/>
        </p:nvSpPr>
        <p:spPr>
          <a:xfrm flipH="false" flipV="false" rot="0">
            <a:off x="1261056"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7414523" y="0"/>
            <a:ext cx="10873477" cy="10287000"/>
          </a:xfrm>
          <a:prstGeom prst="rect">
            <a:avLst/>
          </a:prstGeom>
          <a:solidFill>
            <a:srgbClr val="FFD630"/>
          </a:solidFill>
        </p:spPr>
      </p:sp>
      <p:sp>
        <p:nvSpPr>
          <p:cNvPr name="TextBox 3" id="3"/>
          <p:cNvSpPr txBox="true"/>
          <p:nvPr/>
        </p:nvSpPr>
        <p:spPr>
          <a:xfrm rot="0">
            <a:off x="352755" y="4130358"/>
            <a:ext cx="6630020" cy="471805"/>
          </a:xfrm>
          <a:prstGeom prst="rect">
            <a:avLst/>
          </a:prstGeom>
        </p:spPr>
        <p:txBody>
          <a:bodyPr anchor="t" rtlCol="false" tIns="0" lIns="0" bIns="0" rIns="0">
            <a:spAutoFit/>
          </a:bodyPr>
          <a:lstStyle/>
          <a:p>
            <a:pPr>
              <a:lnSpc>
                <a:spcPts val="3920"/>
              </a:lnSpc>
            </a:pPr>
            <a:r>
              <a:rPr lang="en-US" sz="2800">
                <a:solidFill>
                  <a:srgbClr val="000000"/>
                </a:solidFill>
                <a:latin typeface="Space Mono Bold"/>
              </a:rPr>
              <a:t>TOP 10 NEGATIVE REVIEW BIGRAMS</a:t>
            </a:r>
          </a:p>
        </p:txBody>
      </p:sp>
      <p:pic>
        <p:nvPicPr>
          <p:cNvPr name="Picture 4" id="4"/>
          <p:cNvPicPr>
            <a:picLocks noChangeAspect="true"/>
          </p:cNvPicPr>
          <p:nvPr/>
        </p:nvPicPr>
        <p:blipFill>
          <a:blip r:embed="rId2"/>
          <a:stretch>
            <a:fillRect/>
          </a:stretch>
        </p:blipFill>
        <p:spPr>
          <a:xfrm rot="0">
            <a:off x="6449679" y="-212369"/>
            <a:ext cx="12263933" cy="10654589"/>
          </a:xfrm>
          <a:prstGeom prst="rect">
            <a:avLst/>
          </a:prstGeom>
        </p:spPr>
      </p:pic>
      <p:sp>
        <p:nvSpPr>
          <p:cNvPr name="Freeform 5" id="5"/>
          <p:cNvSpPr/>
          <p:nvPr/>
        </p:nvSpPr>
        <p:spPr>
          <a:xfrm flipH="false" flipV="false" rot="0">
            <a:off x="1261056"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820336" y="-103123"/>
            <a:ext cx="11467664" cy="10390123"/>
          </a:xfrm>
          <a:prstGeom prst="rect">
            <a:avLst/>
          </a:prstGeom>
          <a:solidFill>
            <a:srgbClr val="FFD630"/>
          </a:solidFill>
        </p:spPr>
      </p:sp>
      <p:sp>
        <p:nvSpPr>
          <p:cNvPr name="TextBox 3" id="3"/>
          <p:cNvSpPr txBox="true"/>
          <p:nvPr/>
        </p:nvSpPr>
        <p:spPr>
          <a:xfrm rot="0">
            <a:off x="352755" y="4130358"/>
            <a:ext cx="6630020" cy="471805"/>
          </a:xfrm>
          <a:prstGeom prst="rect">
            <a:avLst/>
          </a:prstGeom>
        </p:spPr>
        <p:txBody>
          <a:bodyPr anchor="t" rtlCol="false" tIns="0" lIns="0" bIns="0" rIns="0">
            <a:spAutoFit/>
          </a:bodyPr>
          <a:lstStyle/>
          <a:p>
            <a:pPr>
              <a:lnSpc>
                <a:spcPts val="3920"/>
              </a:lnSpc>
            </a:pPr>
            <a:r>
              <a:rPr lang="en-US" sz="2800">
                <a:solidFill>
                  <a:srgbClr val="000000"/>
                </a:solidFill>
                <a:latin typeface="Space Mono Bold"/>
              </a:rPr>
              <a:t>TOP 10 NEUTRAL REVIEW BIGRAMS</a:t>
            </a:r>
          </a:p>
        </p:txBody>
      </p:sp>
      <p:pic>
        <p:nvPicPr>
          <p:cNvPr name="Picture 4" id="4"/>
          <p:cNvPicPr>
            <a:picLocks noChangeAspect="true"/>
          </p:cNvPicPr>
          <p:nvPr/>
        </p:nvPicPr>
        <p:blipFill>
          <a:blip r:embed="rId2"/>
          <a:stretch>
            <a:fillRect/>
          </a:stretch>
        </p:blipFill>
        <p:spPr>
          <a:xfrm rot="0">
            <a:off x="5862132" y="-277139"/>
            <a:ext cx="13384073" cy="10841279"/>
          </a:xfrm>
          <a:prstGeom prst="rect">
            <a:avLst/>
          </a:prstGeom>
        </p:spPr>
      </p:pic>
      <p:sp>
        <p:nvSpPr>
          <p:cNvPr name="Freeform 5" id="5"/>
          <p:cNvSpPr/>
          <p:nvPr/>
        </p:nvSpPr>
        <p:spPr>
          <a:xfrm flipH="false" flipV="false" rot="0">
            <a:off x="1261056"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414104" cy="10287000"/>
          </a:xfrm>
          <a:prstGeom prst="rect">
            <a:avLst/>
          </a:prstGeom>
          <a:solidFill>
            <a:srgbClr val="FFD630"/>
          </a:solidFill>
        </p:spPr>
      </p:sp>
      <p:sp>
        <p:nvSpPr>
          <p:cNvPr name="Freeform 3" id="3"/>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417551" y="8706872"/>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372799" y="1676969"/>
            <a:ext cx="6870382" cy="887095"/>
          </a:xfrm>
          <a:prstGeom prst="rect">
            <a:avLst/>
          </a:prstGeom>
        </p:spPr>
        <p:txBody>
          <a:bodyPr anchor="t" rtlCol="false" tIns="0" lIns="0" bIns="0" rIns="0">
            <a:spAutoFit/>
          </a:bodyPr>
          <a:lstStyle/>
          <a:p>
            <a:pPr algn="ctr">
              <a:lnSpc>
                <a:spcPts val="7279"/>
              </a:lnSpc>
            </a:pPr>
            <a:r>
              <a:rPr lang="en-US" sz="5199">
                <a:solidFill>
                  <a:srgbClr val="000000"/>
                </a:solidFill>
                <a:latin typeface="Space Mono Bold"/>
              </a:rPr>
              <a:t>PROBLEM STATEMENT</a:t>
            </a:r>
          </a:p>
        </p:txBody>
      </p:sp>
      <p:sp>
        <p:nvSpPr>
          <p:cNvPr name="TextBox 6" id="6"/>
          <p:cNvSpPr txBox="true"/>
          <p:nvPr/>
        </p:nvSpPr>
        <p:spPr>
          <a:xfrm rot="0">
            <a:off x="1542471" y="3029267"/>
            <a:ext cx="15203058" cy="5371465"/>
          </a:xfrm>
          <a:prstGeom prst="rect">
            <a:avLst/>
          </a:prstGeom>
        </p:spPr>
        <p:txBody>
          <a:bodyPr anchor="t" rtlCol="false" tIns="0" lIns="0" bIns="0" rIns="0">
            <a:spAutoFit/>
          </a:bodyPr>
          <a:lstStyle/>
          <a:p>
            <a:pPr algn="ctr">
              <a:lnSpc>
                <a:spcPts val="4759"/>
              </a:lnSpc>
            </a:pPr>
            <a:r>
              <a:rPr lang="en-US" sz="3399">
                <a:solidFill>
                  <a:srgbClr val="000000"/>
                </a:solidFill>
                <a:latin typeface="Space Mono"/>
              </a:rPr>
              <a:t>In the rapidly expanding world of e-commerce, customer reviews play a pivotal role in shaping product perception and influencing purchasing decisions. Understanding the sentiment expressed in these reviews is crucial for businesses seeking to enhance customer satisfaction, improve product offerings, and stay competitive in the market. This project aims to leverage Amazon's electronic product review data to perform sentiment analysis, extracting valuable insights from customer opinions.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3609" y="1216963"/>
            <a:ext cx="14997093" cy="7851143"/>
          </a:xfrm>
          <a:custGeom>
            <a:avLst/>
            <a:gdLst/>
            <a:ahLst/>
            <a:cxnLst/>
            <a:rect r="r" b="b" t="t" l="l"/>
            <a:pathLst>
              <a:path h="7851143" w="14997093">
                <a:moveTo>
                  <a:pt x="0" y="0"/>
                </a:moveTo>
                <a:lnTo>
                  <a:pt x="14997093" y="0"/>
                </a:lnTo>
                <a:lnTo>
                  <a:pt x="14997093" y="7851143"/>
                </a:lnTo>
                <a:lnTo>
                  <a:pt x="0" y="7851143"/>
                </a:lnTo>
                <a:lnTo>
                  <a:pt x="0" y="0"/>
                </a:lnTo>
                <a:close/>
              </a:path>
            </a:pathLst>
          </a:custGeom>
          <a:blipFill>
            <a:blip r:embed="rId2">
              <a:alphaModFix amt="97000"/>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4708" y="1205753"/>
            <a:ext cx="14995411" cy="7958730"/>
          </a:xfrm>
          <a:custGeom>
            <a:avLst/>
            <a:gdLst/>
            <a:ahLst/>
            <a:cxnLst/>
            <a:rect r="r" b="b" t="t" l="l"/>
            <a:pathLst>
              <a:path h="7958730" w="14995411">
                <a:moveTo>
                  <a:pt x="0" y="0"/>
                </a:moveTo>
                <a:lnTo>
                  <a:pt x="14995411" y="0"/>
                </a:lnTo>
                <a:lnTo>
                  <a:pt x="14995411" y="7958729"/>
                </a:lnTo>
                <a:lnTo>
                  <a:pt x="0" y="7958729"/>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7944" y="1151176"/>
            <a:ext cx="15486063" cy="8107124"/>
          </a:xfrm>
          <a:custGeom>
            <a:avLst/>
            <a:gdLst/>
            <a:ahLst/>
            <a:cxnLst/>
            <a:rect r="r" b="b" t="t" l="l"/>
            <a:pathLst>
              <a:path h="8107124" w="15486063">
                <a:moveTo>
                  <a:pt x="0" y="0"/>
                </a:moveTo>
                <a:lnTo>
                  <a:pt x="15486063" y="0"/>
                </a:lnTo>
                <a:lnTo>
                  <a:pt x="15486063" y="8107124"/>
                </a:lnTo>
                <a:lnTo>
                  <a:pt x="0" y="8107124"/>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919" y="864996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61262" y="-15844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384432" y="939590"/>
          <a:ext cx="15519135" cy="8739073"/>
        </p:xfrm>
        <a:graphic>
          <a:graphicData uri="http://schemas.openxmlformats.org/drawingml/2006/table">
            <a:tbl>
              <a:tblPr/>
              <a:tblGrid>
                <a:gridCol w="3103827"/>
                <a:gridCol w="3103827"/>
                <a:gridCol w="3103827"/>
                <a:gridCol w="3103827"/>
                <a:gridCol w="3103827"/>
              </a:tblGrid>
              <a:tr h="2115937">
                <a:tc>
                  <a:txBody>
                    <a:bodyPr anchor="t" rtlCol="false"/>
                    <a:lstStyle/>
                    <a:p>
                      <a:pPr algn="ctr">
                        <a:lnSpc>
                          <a:spcPts val="34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r>
              <a:tr h="1915999">
                <a:tc>
                  <a:txBody>
                    <a:bodyPr anchor="t" rtlCol="false"/>
                    <a:lstStyle/>
                    <a:p>
                      <a:pPr algn="ctr">
                        <a:lnSpc>
                          <a:spcPts val="3499"/>
                        </a:lnSpc>
                        <a:defRPr/>
                      </a:pPr>
                      <a:r>
                        <a:rPr lang="en-US" sz="2499">
                          <a:solidFill>
                            <a:srgbClr val="000000"/>
                          </a:solidFill>
                          <a:latin typeface="Space Mono Bold"/>
                        </a:rPr>
                        <a:t>LOGISTIC REGRESSION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90%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POSITIVE</a:t>
                      </a:r>
                      <a:endParaRPr lang="en-US" sz="1100"/>
                    </a:p>
                    <a:p>
                      <a:pPr algn="ctr">
                        <a:lnSpc>
                          <a:spcPts val="3499"/>
                        </a:lnSpc>
                      </a:pPr>
                      <a:r>
                        <a:rPr lang="en-US" sz="2499">
                          <a:solidFill>
                            <a:srgbClr val="000000"/>
                          </a:solidFill>
                          <a:latin typeface="Space Mono Bold"/>
                        </a:rPr>
                        <a:t>NEUTRAL</a:t>
                      </a:r>
                    </a:p>
                    <a:p>
                      <a:pPr algn="ctr">
                        <a:lnSpc>
                          <a:spcPts val="3499"/>
                        </a:lnSpc>
                      </a:pPr>
                      <a:r>
                        <a:rPr lang="en-US" sz="2499">
                          <a:solidFill>
                            <a:srgbClr val="000000"/>
                          </a:solidFill>
                          <a:latin typeface="Space Mono Bold"/>
                        </a:rPr>
                        <a:t>NEGATIVE</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96%</a:t>
                      </a:r>
                      <a:endParaRPr lang="en-US" sz="1100"/>
                    </a:p>
                    <a:p>
                      <a:pPr algn="ctr">
                        <a:lnSpc>
                          <a:spcPts val="3499"/>
                        </a:lnSpc>
                      </a:pPr>
                      <a:r>
                        <a:rPr lang="en-US" sz="2499">
                          <a:solidFill>
                            <a:srgbClr val="000000"/>
                          </a:solidFill>
                          <a:latin typeface="Space Mono Bold"/>
                        </a:rPr>
                        <a:t>49%</a:t>
                      </a:r>
                    </a:p>
                    <a:p>
                      <a:pPr algn="ctr">
                        <a:lnSpc>
                          <a:spcPts val="3499"/>
                        </a:lnSpc>
                      </a:pPr>
                      <a:r>
                        <a:rPr lang="en-US" sz="2499">
                          <a:solidFill>
                            <a:srgbClr val="000000"/>
                          </a:solidFill>
                          <a:latin typeface="Space Mono Bold"/>
                        </a:rPr>
                        <a:t>66%</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92%</a:t>
                      </a:r>
                      <a:endParaRPr lang="en-US" sz="1100"/>
                    </a:p>
                    <a:p>
                      <a:pPr algn="ctr">
                        <a:lnSpc>
                          <a:spcPts val="3499"/>
                        </a:lnSpc>
                      </a:pPr>
                      <a:r>
                        <a:rPr lang="en-US" sz="2499">
                          <a:solidFill>
                            <a:srgbClr val="000000"/>
                          </a:solidFill>
                          <a:latin typeface="Space Mono Bold"/>
                        </a:rPr>
                        <a:t>66%</a:t>
                      </a:r>
                    </a:p>
                    <a:p>
                      <a:pPr algn="ctr">
                        <a:lnSpc>
                          <a:spcPts val="3499"/>
                        </a:lnSpc>
                      </a:pPr>
                      <a:r>
                        <a:rPr lang="en-US" sz="2499">
                          <a:solidFill>
                            <a:srgbClr val="000000"/>
                          </a:solidFill>
                          <a:latin typeface="Space Mono Bold"/>
                        </a:rPr>
                        <a:t>90%</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r>
              <a:tr h="2322331">
                <a:tc>
                  <a:txBody>
                    <a:bodyPr anchor="t" rtlCol="false"/>
                    <a:lstStyle/>
                    <a:p>
                      <a:pPr algn="ctr">
                        <a:lnSpc>
                          <a:spcPts val="3499"/>
                        </a:lnSpc>
                        <a:defRPr/>
                      </a:pPr>
                      <a:r>
                        <a:rPr lang="en-US" sz="2499">
                          <a:solidFill>
                            <a:srgbClr val="000000"/>
                          </a:solidFill>
                          <a:latin typeface="Space Mono Bold"/>
                        </a:rPr>
                        <a:t>SUPPORT </a:t>
                      </a:r>
                      <a:endParaRPr lang="en-US" sz="1100"/>
                    </a:p>
                    <a:p>
                      <a:pPr algn="ctr">
                        <a:lnSpc>
                          <a:spcPts val="3499"/>
                        </a:lnSpc>
                      </a:pPr>
                      <a:r>
                        <a:rPr lang="en-US" sz="2499">
                          <a:solidFill>
                            <a:srgbClr val="000000"/>
                          </a:solidFill>
                          <a:latin typeface="Space Mono Bold"/>
                        </a:rPr>
                        <a:t>VECTOR </a:t>
                      </a:r>
                    </a:p>
                    <a:p>
                      <a:pPr algn="ctr">
                        <a:lnSpc>
                          <a:spcPts val="3499"/>
                        </a:lnSpc>
                      </a:pPr>
                      <a:r>
                        <a:rPr lang="en-US" sz="2499">
                          <a:solidFill>
                            <a:srgbClr val="000000"/>
                          </a:solidFill>
                          <a:latin typeface="Space Mono Bold"/>
                        </a:rPr>
                        <a:t>MACHINE </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90%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POSITIVE</a:t>
                      </a:r>
                      <a:endParaRPr lang="en-US" sz="1100"/>
                    </a:p>
                    <a:p>
                      <a:pPr algn="ctr">
                        <a:lnSpc>
                          <a:spcPts val="3499"/>
                        </a:lnSpc>
                      </a:pPr>
                      <a:r>
                        <a:rPr lang="en-US" sz="2499">
                          <a:solidFill>
                            <a:srgbClr val="000000"/>
                          </a:solidFill>
                          <a:latin typeface="Space Mono Bold"/>
                        </a:rPr>
                        <a:t>NEUTRAL</a:t>
                      </a:r>
                    </a:p>
                    <a:p>
                      <a:pPr algn="ctr">
                        <a:lnSpc>
                          <a:spcPts val="3499"/>
                        </a:lnSpc>
                      </a:pPr>
                      <a:r>
                        <a:rPr lang="en-US" sz="2499">
                          <a:solidFill>
                            <a:srgbClr val="000000"/>
                          </a:solidFill>
                          <a:latin typeface="Space Mono Bold"/>
                        </a:rPr>
                        <a:t>NEGATIVE</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95%</a:t>
                      </a:r>
                      <a:endParaRPr lang="en-US" sz="1100"/>
                    </a:p>
                    <a:p>
                      <a:pPr algn="ctr">
                        <a:lnSpc>
                          <a:spcPts val="3499"/>
                        </a:lnSpc>
                      </a:pPr>
                      <a:r>
                        <a:rPr lang="en-US" sz="2499">
                          <a:solidFill>
                            <a:srgbClr val="000000"/>
                          </a:solidFill>
                          <a:latin typeface="Space Mono Bold"/>
                        </a:rPr>
                        <a:t>45%</a:t>
                      </a:r>
                    </a:p>
                    <a:p>
                      <a:pPr algn="ctr">
                        <a:lnSpc>
                          <a:spcPts val="3499"/>
                        </a:lnSpc>
                      </a:pPr>
                      <a:r>
                        <a:rPr lang="en-US" sz="2499">
                          <a:solidFill>
                            <a:srgbClr val="000000"/>
                          </a:solidFill>
                          <a:latin typeface="Space Mono Bold"/>
                        </a:rPr>
                        <a:t>72%</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91%</a:t>
                      </a:r>
                      <a:endParaRPr lang="en-US" sz="1100"/>
                    </a:p>
                    <a:p>
                      <a:pPr algn="ctr">
                        <a:lnSpc>
                          <a:spcPts val="3499"/>
                        </a:lnSpc>
                      </a:pPr>
                      <a:r>
                        <a:rPr lang="en-US" sz="2499">
                          <a:solidFill>
                            <a:srgbClr val="000000"/>
                          </a:solidFill>
                          <a:latin typeface="Space Mono Bold"/>
                        </a:rPr>
                        <a:t>66%</a:t>
                      </a:r>
                    </a:p>
                    <a:p>
                      <a:pPr algn="ctr">
                        <a:lnSpc>
                          <a:spcPts val="3499"/>
                        </a:lnSpc>
                      </a:pPr>
                      <a:r>
                        <a:rPr lang="en-US" sz="2499">
                          <a:solidFill>
                            <a:srgbClr val="000000"/>
                          </a:solidFill>
                          <a:latin typeface="Space Mono Bold"/>
                        </a:rPr>
                        <a:t>97%</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r>
              <a:tr h="2384807">
                <a:tc>
                  <a:txBody>
                    <a:bodyPr anchor="t" rtlCol="false"/>
                    <a:lstStyle/>
                    <a:p>
                      <a:pPr algn="ctr">
                        <a:lnSpc>
                          <a:spcPts val="3499"/>
                        </a:lnSpc>
                        <a:defRPr/>
                      </a:pPr>
                      <a:r>
                        <a:rPr lang="en-US" sz="2499">
                          <a:solidFill>
                            <a:srgbClr val="000000"/>
                          </a:solidFill>
                          <a:latin typeface="Space Mono Bold"/>
                        </a:rPr>
                        <a:t>NAIVE BAYES</a:t>
                      </a:r>
                      <a:endParaRPr lang="en-US" sz="1100"/>
                    </a:p>
                    <a:p>
                      <a:pPr algn="ctr">
                        <a:lnSpc>
                          <a:spcPts val="3499"/>
                        </a:lnSpc>
                      </a:pPr>
                      <a:r>
                        <a:rPr lang="en-US" sz="2499">
                          <a:solidFill>
                            <a:srgbClr val="000000"/>
                          </a:solidFill>
                          <a:latin typeface="Space Mono Bold"/>
                        </a:rPr>
                        <a:t>(MULTINOMINAL NB) </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81%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POSITIVE</a:t>
                      </a:r>
                      <a:endParaRPr lang="en-US" sz="1100"/>
                    </a:p>
                    <a:p>
                      <a:pPr algn="ctr">
                        <a:lnSpc>
                          <a:spcPts val="3499"/>
                        </a:lnSpc>
                      </a:pPr>
                      <a:r>
                        <a:rPr lang="en-US" sz="2499">
                          <a:solidFill>
                            <a:srgbClr val="000000"/>
                          </a:solidFill>
                          <a:latin typeface="Space Mono Bold"/>
                        </a:rPr>
                        <a:t>NEUTRAL</a:t>
                      </a:r>
                    </a:p>
                    <a:p>
                      <a:pPr algn="ctr">
                        <a:lnSpc>
                          <a:spcPts val="3499"/>
                        </a:lnSpc>
                      </a:pPr>
                      <a:r>
                        <a:rPr lang="en-US" sz="2499">
                          <a:solidFill>
                            <a:srgbClr val="000000"/>
                          </a:solidFill>
                          <a:latin typeface="Space Mono Bold"/>
                        </a:rPr>
                        <a:t>NEGATIVE</a:t>
                      </a:r>
                    </a:p>
                    <a:p>
                      <a:pPr algn="ctr">
                        <a:lnSpc>
                          <a:spcPts val="3499"/>
                        </a:lnSpc>
                      </a:pP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95%</a:t>
                      </a:r>
                      <a:endParaRPr lang="en-US" sz="1100"/>
                    </a:p>
                    <a:p>
                      <a:pPr algn="ctr">
                        <a:lnSpc>
                          <a:spcPts val="3499"/>
                        </a:lnSpc>
                      </a:pPr>
                      <a:r>
                        <a:rPr lang="en-US" sz="2499">
                          <a:solidFill>
                            <a:srgbClr val="000000"/>
                          </a:solidFill>
                          <a:latin typeface="Space Mono Bold"/>
                        </a:rPr>
                        <a:t>34%</a:t>
                      </a:r>
                    </a:p>
                    <a:p>
                      <a:pPr algn="ctr">
                        <a:lnSpc>
                          <a:spcPts val="3499"/>
                        </a:lnSpc>
                      </a:pPr>
                      <a:r>
                        <a:rPr lang="en-US" sz="2499">
                          <a:solidFill>
                            <a:srgbClr val="000000"/>
                          </a:solidFill>
                          <a:latin typeface="Space Mono Bold"/>
                        </a:rPr>
                        <a:t>52%</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c>
                  <a:txBody>
                    <a:bodyPr anchor="t" rtlCol="false"/>
                    <a:lstStyle/>
                    <a:p>
                      <a:pPr algn="ctr">
                        <a:lnSpc>
                          <a:spcPts val="3499"/>
                        </a:lnSpc>
                        <a:defRPr/>
                      </a:pPr>
                      <a:r>
                        <a:rPr lang="en-US" sz="2499">
                          <a:solidFill>
                            <a:srgbClr val="000000"/>
                          </a:solidFill>
                          <a:latin typeface="Space Mono Bold"/>
                        </a:rPr>
                        <a:t>90%</a:t>
                      </a:r>
                      <a:endParaRPr lang="en-US" sz="1100"/>
                    </a:p>
                    <a:p>
                      <a:pPr algn="ctr">
                        <a:lnSpc>
                          <a:spcPts val="3499"/>
                        </a:lnSpc>
                      </a:pPr>
                      <a:r>
                        <a:rPr lang="en-US" sz="2499">
                          <a:solidFill>
                            <a:srgbClr val="000000"/>
                          </a:solidFill>
                          <a:latin typeface="Space Mono Bold"/>
                        </a:rPr>
                        <a:t>43%</a:t>
                      </a:r>
                    </a:p>
                    <a:p>
                      <a:pPr algn="ctr">
                        <a:lnSpc>
                          <a:spcPts val="3499"/>
                        </a:lnSpc>
                      </a:pPr>
                      <a:r>
                        <a:rPr lang="en-US" sz="2499">
                          <a:solidFill>
                            <a:srgbClr val="000000"/>
                          </a:solidFill>
                          <a:latin typeface="Space Mono Bold"/>
                        </a:rPr>
                        <a:t>59%</a:t>
                      </a:r>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630"/>
                    </a:solidFill>
                  </a:tcPr>
                </a:tc>
              </a:tr>
            </a:tbl>
          </a:graphicData>
        </a:graphic>
      </p:graphicFrame>
      <p:sp>
        <p:nvSpPr>
          <p:cNvPr name="TextBox 5" id="5"/>
          <p:cNvSpPr txBox="true"/>
          <p:nvPr/>
        </p:nvSpPr>
        <p:spPr>
          <a:xfrm rot="0">
            <a:off x="2060523" y="1246497"/>
            <a:ext cx="1554361" cy="1384300"/>
          </a:xfrm>
          <a:prstGeom prst="rect">
            <a:avLst/>
          </a:prstGeom>
        </p:spPr>
        <p:txBody>
          <a:bodyPr anchor="t" rtlCol="false" tIns="0" lIns="0" bIns="0" rIns="0">
            <a:spAutoFit/>
          </a:bodyPr>
          <a:lstStyle/>
          <a:p>
            <a:pPr algn="ctr">
              <a:lnSpc>
                <a:spcPts val="5599"/>
              </a:lnSpc>
            </a:pPr>
            <a:r>
              <a:rPr lang="en-US" sz="3999">
                <a:solidFill>
                  <a:srgbClr val="000000"/>
                </a:solidFill>
                <a:latin typeface="Space Mono Bold"/>
              </a:rPr>
              <a:t>MODEL</a:t>
            </a:r>
          </a:p>
          <a:p>
            <a:pPr algn="ctr">
              <a:lnSpc>
                <a:spcPts val="5599"/>
              </a:lnSpc>
            </a:pPr>
            <a:r>
              <a:rPr lang="en-US" sz="3999">
                <a:solidFill>
                  <a:srgbClr val="000000"/>
                </a:solidFill>
                <a:latin typeface="Space Mono Bold"/>
              </a:rPr>
              <a:t>NAME</a:t>
            </a:r>
          </a:p>
        </p:txBody>
      </p:sp>
      <p:sp>
        <p:nvSpPr>
          <p:cNvPr name="TextBox 6" id="6"/>
          <p:cNvSpPr txBox="true"/>
          <p:nvPr/>
        </p:nvSpPr>
        <p:spPr>
          <a:xfrm rot="0">
            <a:off x="4776814" y="1598922"/>
            <a:ext cx="2486978" cy="679450"/>
          </a:xfrm>
          <a:prstGeom prst="rect">
            <a:avLst/>
          </a:prstGeom>
        </p:spPr>
        <p:txBody>
          <a:bodyPr anchor="t" rtlCol="false" tIns="0" lIns="0" bIns="0" rIns="0">
            <a:spAutoFit/>
          </a:bodyPr>
          <a:lstStyle/>
          <a:p>
            <a:pPr algn="ctr">
              <a:lnSpc>
                <a:spcPts val="5599"/>
              </a:lnSpc>
            </a:pPr>
            <a:r>
              <a:rPr lang="en-US" sz="3999">
                <a:solidFill>
                  <a:srgbClr val="000000"/>
                </a:solidFill>
                <a:latin typeface="Space Mono Bold"/>
              </a:rPr>
              <a:t>ACCURACY</a:t>
            </a:r>
          </a:p>
        </p:txBody>
      </p:sp>
      <p:sp>
        <p:nvSpPr>
          <p:cNvPr name="TextBox 7" id="7"/>
          <p:cNvSpPr txBox="true"/>
          <p:nvPr/>
        </p:nvSpPr>
        <p:spPr>
          <a:xfrm rot="0">
            <a:off x="7769562" y="1598922"/>
            <a:ext cx="2797850" cy="679450"/>
          </a:xfrm>
          <a:prstGeom prst="rect">
            <a:avLst/>
          </a:prstGeom>
        </p:spPr>
        <p:txBody>
          <a:bodyPr anchor="t" rtlCol="false" tIns="0" lIns="0" bIns="0" rIns="0">
            <a:spAutoFit/>
          </a:bodyPr>
          <a:lstStyle/>
          <a:p>
            <a:pPr algn="ctr">
              <a:lnSpc>
                <a:spcPts val="5599"/>
              </a:lnSpc>
            </a:pPr>
            <a:r>
              <a:rPr lang="en-US" sz="3999">
                <a:solidFill>
                  <a:srgbClr val="000000"/>
                </a:solidFill>
                <a:latin typeface="Space Mono Bold"/>
              </a:rPr>
              <a:t>SENTIMENT</a:t>
            </a:r>
          </a:p>
        </p:txBody>
      </p:sp>
      <p:sp>
        <p:nvSpPr>
          <p:cNvPr name="TextBox 8" id="8"/>
          <p:cNvSpPr txBox="true"/>
          <p:nvPr/>
        </p:nvSpPr>
        <p:spPr>
          <a:xfrm rot="0">
            <a:off x="12023782" y="1598922"/>
            <a:ext cx="621744" cy="679450"/>
          </a:xfrm>
          <a:prstGeom prst="rect">
            <a:avLst/>
          </a:prstGeom>
        </p:spPr>
        <p:txBody>
          <a:bodyPr anchor="t" rtlCol="false" tIns="0" lIns="0" bIns="0" rIns="0">
            <a:spAutoFit/>
          </a:bodyPr>
          <a:lstStyle/>
          <a:p>
            <a:pPr algn="ctr">
              <a:lnSpc>
                <a:spcPts val="5599"/>
              </a:lnSpc>
            </a:pPr>
            <a:r>
              <a:rPr lang="en-US" sz="3999">
                <a:solidFill>
                  <a:srgbClr val="000000"/>
                </a:solidFill>
                <a:latin typeface="Space Mono Bold"/>
              </a:rPr>
              <a:t>F1</a:t>
            </a:r>
          </a:p>
        </p:txBody>
      </p:sp>
      <p:sp>
        <p:nvSpPr>
          <p:cNvPr name="TextBox 9" id="9"/>
          <p:cNvSpPr txBox="true"/>
          <p:nvPr/>
        </p:nvSpPr>
        <p:spPr>
          <a:xfrm rot="0">
            <a:off x="14033204" y="1589397"/>
            <a:ext cx="2797850" cy="679450"/>
          </a:xfrm>
          <a:prstGeom prst="rect">
            <a:avLst/>
          </a:prstGeom>
        </p:spPr>
        <p:txBody>
          <a:bodyPr anchor="t" rtlCol="false" tIns="0" lIns="0" bIns="0" rIns="0">
            <a:spAutoFit/>
          </a:bodyPr>
          <a:lstStyle/>
          <a:p>
            <a:pPr algn="ctr">
              <a:lnSpc>
                <a:spcPts val="5599"/>
              </a:lnSpc>
            </a:pPr>
            <a:r>
              <a:rPr lang="en-US" sz="3999">
                <a:solidFill>
                  <a:srgbClr val="000000"/>
                </a:solidFill>
                <a:latin typeface="Space Mono Bold"/>
              </a:rPr>
              <a:t>PRECISION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356849" y="0"/>
            <a:ext cx="8931151" cy="10287000"/>
          </a:xfrm>
          <a:prstGeom prst="rect">
            <a:avLst/>
          </a:prstGeom>
          <a:solidFill>
            <a:srgbClr val="FFD630"/>
          </a:solidFill>
        </p:spPr>
      </p:sp>
      <p:sp>
        <p:nvSpPr>
          <p:cNvPr name="Freeform 3" id="3"/>
          <p:cNvSpPr/>
          <p:nvPr/>
        </p:nvSpPr>
        <p:spPr>
          <a:xfrm flipH="false" flipV="false" rot="0">
            <a:off x="1408919" y="864996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78180"/>
            <a:ext cx="7961068" cy="6330641"/>
          </a:xfrm>
          <a:custGeom>
            <a:avLst/>
            <a:gdLst/>
            <a:ahLst/>
            <a:cxnLst/>
            <a:rect r="r" b="b" t="t" l="l"/>
            <a:pathLst>
              <a:path h="6330641" w="7961068">
                <a:moveTo>
                  <a:pt x="0" y="0"/>
                </a:moveTo>
                <a:lnTo>
                  <a:pt x="7961068" y="0"/>
                </a:lnTo>
                <a:lnTo>
                  <a:pt x="7961068" y="6330640"/>
                </a:lnTo>
                <a:lnTo>
                  <a:pt x="0" y="6330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132830" y="2767871"/>
            <a:ext cx="7305964" cy="861971"/>
          </a:xfrm>
          <a:prstGeom prst="rect">
            <a:avLst/>
          </a:prstGeom>
        </p:spPr>
        <p:txBody>
          <a:bodyPr anchor="t" rtlCol="false" tIns="0" lIns="0" bIns="0" rIns="0">
            <a:spAutoFit/>
          </a:bodyPr>
          <a:lstStyle/>
          <a:p>
            <a:pPr>
              <a:lnSpc>
                <a:spcPts val="7089"/>
              </a:lnSpc>
            </a:pPr>
            <a:r>
              <a:rPr lang="en-US" sz="5064">
                <a:solidFill>
                  <a:srgbClr val="000000"/>
                </a:solidFill>
                <a:latin typeface="Tomorrow"/>
              </a:rPr>
              <a:t>AFTERMATH</a:t>
            </a:r>
          </a:p>
        </p:txBody>
      </p:sp>
      <p:sp>
        <p:nvSpPr>
          <p:cNvPr name="TextBox 6" id="6"/>
          <p:cNvSpPr txBox="true"/>
          <p:nvPr/>
        </p:nvSpPr>
        <p:spPr>
          <a:xfrm rot="0">
            <a:off x="9921597" y="4544242"/>
            <a:ext cx="7517197" cy="1298574"/>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000000"/>
                </a:solidFill>
                <a:latin typeface="Space Mono"/>
              </a:rPr>
              <a:t>Gradient Boosting Classifier</a:t>
            </a:r>
          </a:p>
          <a:p>
            <a:pPr marL="539754" indent="-269877" lvl="1">
              <a:lnSpc>
                <a:spcPts val="3500"/>
              </a:lnSpc>
              <a:buFont typeface="Arial"/>
              <a:buChar char="•"/>
            </a:pPr>
            <a:r>
              <a:rPr lang="en-US" sz="2500">
                <a:solidFill>
                  <a:srgbClr val="000000"/>
                </a:solidFill>
                <a:latin typeface="Space Mono"/>
              </a:rPr>
              <a:t>Random Forest</a:t>
            </a:r>
          </a:p>
          <a:p>
            <a:pPr marL="539754" indent="-269877" lvl="1">
              <a:lnSpc>
                <a:spcPts val="3500"/>
              </a:lnSpc>
              <a:buFont typeface="Arial"/>
              <a:buChar char="•"/>
            </a:pPr>
            <a:r>
              <a:rPr lang="en-US" sz="2500">
                <a:solidFill>
                  <a:srgbClr val="000000"/>
                </a:solidFill>
                <a:latin typeface="Space Mono"/>
              </a:rPr>
              <a:t>Support Vector Machines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70310" y="1379653"/>
            <a:ext cx="5297731" cy="6429285"/>
          </a:xfrm>
          <a:custGeom>
            <a:avLst/>
            <a:gdLst/>
            <a:ahLst/>
            <a:cxnLst/>
            <a:rect r="r" b="b" t="t" l="l"/>
            <a:pathLst>
              <a:path h="6429285" w="5297731">
                <a:moveTo>
                  <a:pt x="0" y="0"/>
                </a:moveTo>
                <a:lnTo>
                  <a:pt x="5297730" y="0"/>
                </a:lnTo>
                <a:lnTo>
                  <a:pt x="5297730" y="6429284"/>
                </a:lnTo>
                <a:lnTo>
                  <a:pt x="0" y="6429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0" y="0"/>
            <a:ext cx="10779374" cy="10287000"/>
          </a:xfrm>
          <a:prstGeom prst="rect">
            <a:avLst/>
          </a:prstGeom>
          <a:solidFill>
            <a:srgbClr val="FFD630"/>
          </a:solidFill>
        </p:spPr>
      </p:sp>
      <p:grpSp>
        <p:nvGrpSpPr>
          <p:cNvPr name="Group 4" id="4"/>
          <p:cNvGrpSpPr/>
          <p:nvPr/>
        </p:nvGrpSpPr>
        <p:grpSpPr>
          <a:xfrm rot="0">
            <a:off x="-643938" y="2262936"/>
            <a:ext cx="2331359" cy="233135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BD246"/>
            </a:solidFill>
          </p:spPr>
        </p:sp>
      </p:grpSp>
      <p:sp>
        <p:nvSpPr>
          <p:cNvPr name="TextBox 6" id="6"/>
          <p:cNvSpPr txBox="true"/>
          <p:nvPr/>
        </p:nvSpPr>
        <p:spPr>
          <a:xfrm rot="0">
            <a:off x="916609" y="3407884"/>
            <a:ext cx="8946155" cy="3981301"/>
          </a:xfrm>
          <a:prstGeom prst="rect">
            <a:avLst/>
          </a:prstGeom>
        </p:spPr>
        <p:txBody>
          <a:bodyPr anchor="t" rtlCol="false" tIns="0" lIns="0" bIns="0" rIns="0">
            <a:spAutoFit/>
          </a:bodyPr>
          <a:lstStyle/>
          <a:p>
            <a:pPr>
              <a:lnSpc>
                <a:spcPts val="14983"/>
              </a:lnSpc>
            </a:pPr>
            <a:r>
              <a:rPr lang="en-US" sz="17423">
                <a:solidFill>
                  <a:srgbClr val="000000"/>
                </a:solidFill>
                <a:latin typeface="Tomorrow"/>
              </a:rPr>
              <a:t>Thank You</a:t>
            </a:r>
          </a:p>
        </p:txBody>
      </p:sp>
      <p:sp>
        <p:nvSpPr>
          <p:cNvPr name="Freeform 7" id="7"/>
          <p:cNvSpPr/>
          <p:nvPr/>
        </p:nvSpPr>
        <p:spPr>
          <a:xfrm flipH="false" flipV="false" rot="0">
            <a:off x="5389687" y="858659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356849" y="0"/>
            <a:ext cx="8931151" cy="10287000"/>
          </a:xfrm>
          <a:prstGeom prst="rect">
            <a:avLst/>
          </a:prstGeom>
          <a:solidFill>
            <a:srgbClr val="FFD630"/>
          </a:solidFill>
        </p:spPr>
      </p:sp>
      <p:sp>
        <p:nvSpPr>
          <p:cNvPr name="Freeform 3" id="3"/>
          <p:cNvSpPr/>
          <p:nvPr/>
        </p:nvSpPr>
        <p:spPr>
          <a:xfrm flipH="false" flipV="false" rot="0">
            <a:off x="1408919" y="864996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78180"/>
            <a:ext cx="7961068" cy="6330641"/>
          </a:xfrm>
          <a:custGeom>
            <a:avLst/>
            <a:gdLst/>
            <a:ahLst/>
            <a:cxnLst/>
            <a:rect r="r" b="b" t="t" l="l"/>
            <a:pathLst>
              <a:path h="6330641" w="7961068">
                <a:moveTo>
                  <a:pt x="0" y="0"/>
                </a:moveTo>
                <a:lnTo>
                  <a:pt x="7961068" y="0"/>
                </a:lnTo>
                <a:lnTo>
                  <a:pt x="7961068" y="6330640"/>
                </a:lnTo>
                <a:lnTo>
                  <a:pt x="0" y="6330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132830" y="2767871"/>
            <a:ext cx="7305964" cy="861971"/>
          </a:xfrm>
          <a:prstGeom prst="rect">
            <a:avLst/>
          </a:prstGeom>
        </p:spPr>
        <p:txBody>
          <a:bodyPr anchor="t" rtlCol="false" tIns="0" lIns="0" bIns="0" rIns="0">
            <a:spAutoFit/>
          </a:bodyPr>
          <a:lstStyle/>
          <a:p>
            <a:pPr>
              <a:lnSpc>
                <a:spcPts val="7089"/>
              </a:lnSpc>
            </a:pPr>
            <a:r>
              <a:rPr lang="en-US" sz="5064">
                <a:solidFill>
                  <a:srgbClr val="000000"/>
                </a:solidFill>
                <a:latin typeface="Tomorrow"/>
              </a:rPr>
              <a:t>A PROJECT BY:</a:t>
            </a:r>
          </a:p>
        </p:txBody>
      </p:sp>
      <p:sp>
        <p:nvSpPr>
          <p:cNvPr name="TextBox 6" id="6"/>
          <p:cNvSpPr txBox="true"/>
          <p:nvPr/>
        </p:nvSpPr>
        <p:spPr>
          <a:xfrm rot="0">
            <a:off x="9921597" y="4544242"/>
            <a:ext cx="7517197" cy="2613024"/>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000000"/>
                </a:solidFill>
                <a:latin typeface="Space Mono"/>
              </a:rPr>
              <a:t>C Manideep Reddy</a:t>
            </a:r>
          </a:p>
          <a:p>
            <a:pPr marL="539754" indent="-269877" lvl="1">
              <a:lnSpc>
                <a:spcPts val="3500"/>
              </a:lnSpc>
              <a:buFont typeface="Arial"/>
              <a:buChar char="•"/>
            </a:pPr>
            <a:r>
              <a:rPr lang="en-US" sz="2500">
                <a:solidFill>
                  <a:srgbClr val="000000"/>
                </a:solidFill>
                <a:latin typeface="Space Mono"/>
              </a:rPr>
              <a:t>Ganesh Kata</a:t>
            </a:r>
          </a:p>
          <a:p>
            <a:pPr marL="539754" indent="-269877" lvl="1">
              <a:lnSpc>
                <a:spcPts val="3500"/>
              </a:lnSpc>
              <a:buFont typeface="Arial"/>
              <a:buChar char="•"/>
            </a:pPr>
            <a:r>
              <a:rPr lang="en-US" sz="2500">
                <a:solidFill>
                  <a:srgbClr val="000000"/>
                </a:solidFill>
                <a:latin typeface="Space Mono"/>
              </a:rPr>
              <a:t>Nikhil Bandi</a:t>
            </a:r>
          </a:p>
          <a:p>
            <a:pPr marL="539754" indent="-269877" lvl="1">
              <a:lnSpc>
                <a:spcPts val="3500"/>
              </a:lnSpc>
              <a:buFont typeface="Arial"/>
              <a:buChar char="•"/>
            </a:pPr>
            <a:r>
              <a:rPr lang="en-US" sz="2500">
                <a:solidFill>
                  <a:srgbClr val="000000"/>
                </a:solidFill>
                <a:latin typeface="Space Mono"/>
              </a:rPr>
              <a:t>Jupally Rishivedh </a:t>
            </a:r>
          </a:p>
          <a:p>
            <a:pPr marL="539754" indent="-269877" lvl="1">
              <a:lnSpc>
                <a:spcPts val="3500"/>
              </a:lnSpc>
              <a:buFont typeface="Arial"/>
              <a:buChar char="•"/>
            </a:pPr>
            <a:r>
              <a:rPr lang="en-US" sz="2500">
                <a:solidFill>
                  <a:srgbClr val="000000"/>
                </a:solidFill>
                <a:latin typeface="Space Mono"/>
              </a:rPr>
              <a:t>Palepu Vaishnavi </a:t>
            </a:r>
          </a:p>
          <a:p>
            <a:pPr marL="539754" indent="-269877" lvl="1">
              <a:lnSpc>
                <a:spcPts val="3500"/>
              </a:lnSpc>
              <a:buFont typeface="Arial"/>
              <a:buChar char="•"/>
            </a:pPr>
            <a:r>
              <a:rPr lang="en-US" sz="2500">
                <a:solidFill>
                  <a:srgbClr val="000000"/>
                </a:solidFill>
                <a:latin typeface="Space Mono"/>
              </a:rPr>
              <a:t>Vibha Pamarti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414104" cy="10287000"/>
          </a:xfrm>
          <a:prstGeom prst="rect">
            <a:avLst/>
          </a:prstGeom>
          <a:solidFill>
            <a:srgbClr val="FFD630"/>
          </a:solidFill>
        </p:spPr>
      </p:sp>
      <p:sp>
        <p:nvSpPr>
          <p:cNvPr name="Freeform 3" id="3"/>
          <p:cNvSpPr/>
          <p:nvPr/>
        </p:nvSpPr>
        <p:spPr>
          <a:xfrm flipH="false" flipV="false" rot="0">
            <a:off x="1261056"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7576914" y="8295411"/>
            <a:ext cx="11372118" cy="4992891"/>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
        <p:nvSpPr>
          <p:cNvPr name="Freeform 7" id="7"/>
          <p:cNvSpPr/>
          <p:nvPr/>
        </p:nvSpPr>
        <p:spPr>
          <a:xfrm flipH="false" flipV="false" rot="0">
            <a:off x="8989556" y="2617578"/>
            <a:ext cx="8269744" cy="7669422"/>
          </a:xfrm>
          <a:custGeom>
            <a:avLst/>
            <a:gdLst/>
            <a:ahLst/>
            <a:cxnLst/>
            <a:rect r="r" b="b" t="t" l="l"/>
            <a:pathLst>
              <a:path h="7669422" w="8269744">
                <a:moveTo>
                  <a:pt x="0" y="0"/>
                </a:moveTo>
                <a:lnTo>
                  <a:pt x="8269744" y="0"/>
                </a:lnTo>
                <a:lnTo>
                  <a:pt x="8269744" y="7669422"/>
                </a:lnTo>
                <a:lnTo>
                  <a:pt x="0" y="76694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61056" y="3269563"/>
            <a:ext cx="7305964" cy="804943"/>
          </a:xfrm>
          <a:prstGeom prst="rect">
            <a:avLst/>
          </a:prstGeom>
        </p:spPr>
        <p:txBody>
          <a:bodyPr anchor="t" rtlCol="false" tIns="0" lIns="0" bIns="0" rIns="0">
            <a:spAutoFit/>
          </a:bodyPr>
          <a:lstStyle/>
          <a:p>
            <a:pPr>
              <a:lnSpc>
                <a:spcPts val="6558"/>
              </a:lnSpc>
            </a:pPr>
            <a:r>
              <a:rPr lang="en-US" sz="4684">
                <a:solidFill>
                  <a:srgbClr val="000000"/>
                </a:solidFill>
                <a:latin typeface="Space Mono"/>
              </a:rPr>
              <a:t>E-COMMERCE DOMAIN</a:t>
            </a:r>
          </a:p>
        </p:txBody>
      </p:sp>
      <p:sp>
        <p:nvSpPr>
          <p:cNvPr name="TextBox 9" id="9"/>
          <p:cNvSpPr txBox="true"/>
          <p:nvPr/>
        </p:nvSpPr>
        <p:spPr>
          <a:xfrm rot="0">
            <a:off x="1028700" y="4469182"/>
            <a:ext cx="6630020" cy="1957705"/>
          </a:xfrm>
          <a:prstGeom prst="rect">
            <a:avLst/>
          </a:prstGeom>
        </p:spPr>
        <p:txBody>
          <a:bodyPr anchor="t" rtlCol="false" tIns="0" lIns="0" bIns="0" rIns="0">
            <a:spAutoFit/>
          </a:bodyPr>
          <a:lstStyle/>
          <a:p>
            <a:pPr>
              <a:lnSpc>
                <a:spcPts val="3920"/>
              </a:lnSpc>
            </a:pPr>
            <a:r>
              <a:rPr lang="en-US" sz="2800">
                <a:solidFill>
                  <a:srgbClr val="000000"/>
                </a:solidFill>
                <a:latin typeface="Space Mono Bold"/>
              </a:rPr>
              <a:t>E-commerce" or "electronic commerce" is the trading of goods and services on the Internet.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34221" y="2536876"/>
            <a:ext cx="8925079" cy="5213247"/>
          </a:xfrm>
          <a:custGeom>
            <a:avLst/>
            <a:gdLst/>
            <a:ahLst/>
            <a:cxnLst/>
            <a:rect r="r" b="b" t="t" l="l"/>
            <a:pathLst>
              <a:path h="5213247" w="8925079">
                <a:moveTo>
                  <a:pt x="0" y="0"/>
                </a:moveTo>
                <a:lnTo>
                  <a:pt x="8925079" y="0"/>
                </a:lnTo>
                <a:lnTo>
                  <a:pt x="8925079" y="5213248"/>
                </a:lnTo>
                <a:lnTo>
                  <a:pt x="0" y="5213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54069" y="1679371"/>
            <a:ext cx="9244485" cy="1757321"/>
          </a:xfrm>
          <a:prstGeom prst="rect">
            <a:avLst/>
          </a:prstGeom>
        </p:spPr>
        <p:txBody>
          <a:bodyPr anchor="t" rtlCol="false" tIns="0" lIns="0" bIns="0" rIns="0">
            <a:spAutoFit/>
          </a:bodyPr>
          <a:lstStyle/>
          <a:p>
            <a:pPr>
              <a:lnSpc>
                <a:spcPts val="7089"/>
              </a:lnSpc>
            </a:pPr>
            <a:r>
              <a:rPr lang="en-US" sz="5064">
                <a:solidFill>
                  <a:srgbClr val="000000"/>
                </a:solidFill>
                <a:latin typeface="Tomorrow"/>
              </a:rPr>
              <a:t>Steps Involved in Online Shopping</a:t>
            </a:r>
          </a:p>
        </p:txBody>
      </p:sp>
      <p:sp>
        <p:nvSpPr>
          <p:cNvPr name="TextBox 4" id="4"/>
          <p:cNvSpPr txBox="true"/>
          <p:nvPr/>
        </p:nvSpPr>
        <p:spPr>
          <a:xfrm rot="0">
            <a:off x="1028700" y="4231143"/>
            <a:ext cx="7517197" cy="3051174"/>
          </a:xfrm>
          <a:prstGeom prst="rect">
            <a:avLst/>
          </a:prstGeom>
        </p:spPr>
        <p:txBody>
          <a:bodyPr anchor="t" rtlCol="false" tIns="0" lIns="0" bIns="0" rIns="0">
            <a:spAutoFit/>
          </a:bodyPr>
          <a:lstStyle/>
          <a:p>
            <a:pPr marL="539754" indent="-269877" lvl="1">
              <a:lnSpc>
                <a:spcPts val="3500"/>
              </a:lnSpc>
              <a:buFont typeface="Arial"/>
              <a:buChar char="•"/>
            </a:pPr>
            <a:r>
              <a:rPr lang="en-US" sz="2500">
                <a:solidFill>
                  <a:srgbClr val="000000"/>
                </a:solidFill>
                <a:latin typeface="Space Mono"/>
              </a:rPr>
              <a:t> Make up your mind to buy a formal Shirt</a:t>
            </a:r>
          </a:p>
          <a:p>
            <a:pPr marL="539754" indent="-269877" lvl="1">
              <a:lnSpc>
                <a:spcPts val="3500"/>
              </a:lnSpc>
              <a:buFont typeface="Arial"/>
              <a:buChar char="•"/>
            </a:pPr>
            <a:r>
              <a:rPr lang="en-US" sz="2500">
                <a:solidFill>
                  <a:srgbClr val="000000"/>
                </a:solidFill>
                <a:latin typeface="Space Mono"/>
              </a:rPr>
              <a:t> “GOOGLE” cheap Formal Shirts to buy online</a:t>
            </a:r>
          </a:p>
          <a:p>
            <a:pPr marL="539754" indent="-269877" lvl="1">
              <a:lnSpc>
                <a:spcPts val="3500"/>
              </a:lnSpc>
              <a:buFont typeface="Arial"/>
              <a:buChar char="•"/>
            </a:pPr>
            <a:r>
              <a:rPr lang="en-US" sz="2500">
                <a:solidFill>
                  <a:srgbClr val="000000"/>
                </a:solidFill>
                <a:latin typeface="Space Mono"/>
              </a:rPr>
              <a:t> Look for the product with good ratings/reviews</a:t>
            </a:r>
          </a:p>
          <a:p>
            <a:pPr marL="539754" indent="-269877" lvl="1">
              <a:lnSpc>
                <a:spcPts val="3500"/>
              </a:lnSpc>
              <a:buFont typeface="Arial"/>
              <a:buChar char="•"/>
            </a:pPr>
            <a:r>
              <a:rPr lang="en-US" sz="2500">
                <a:solidFill>
                  <a:srgbClr val="000000"/>
                </a:solidFill>
                <a:latin typeface="Space Mono"/>
              </a:rPr>
              <a:t> Order!</a:t>
            </a:r>
          </a:p>
        </p:txBody>
      </p:sp>
      <p:sp>
        <p:nvSpPr>
          <p:cNvPr name="Freeform 5" id="5"/>
          <p:cNvSpPr/>
          <p:nvPr/>
        </p:nvSpPr>
        <p:spPr>
          <a:xfrm flipH="false" flipV="false" rot="0">
            <a:off x="4009519" y="8540125"/>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075544" y="-310525"/>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76914" y="8041931"/>
            <a:ext cx="11372118" cy="524637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
        <p:nvSpPr>
          <p:cNvPr name="Freeform 4" id="4"/>
          <p:cNvSpPr/>
          <p:nvPr/>
        </p:nvSpPr>
        <p:spPr>
          <a:xfrm flipH="false" flipV="false" rot="0">
            <a:off x="8869397" y="797448"/>
            <a:ext cx="9173724" cy="8692103"/>
          </a:xfrm>
          <a:custGeom>
            <a:avLst/>
            <a:gdLst/>
            <a:ahLst/>
            <a:cxnLst/>
            <a:rect r="r" b="b" t="t" l="l"/>
            <a:pathLst>
              <a:path h="8692103" w="9173724">
                <a:moveTo>
                  <a:pt x="0" y="0"/>
                </a:moveTo>
                <a:lnTo>
                  <a:pt x="9173724" y="0"/>
                </a:lnTo>
                <a:lnTo>
                  <a:pt x="9173724" y="8692104"/>
                </a:lnTo>
                <a:lnTo>
                  <a:pt x="0" y="8692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59445" y="3255730"/>
            <a:ext cx="2331359" cy="233135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630"/>
            </a:solidFill>
          </p:spPr>
        </p:sp>
      </p:grpSp>
      <p:sp>
        <p:nvSpPr>
          <p:cNvPr name="Freeform 7" id="7"/>
          <p:cNvSpPr/>
          <p:nvPr/>
        </p:nvSpPr>
        <p:spPr>
          <a:xfrm flipH="false" flipV="false" rot="0">
            <a:off x="1028700" y="8607716"/>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576914" y="-49641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214348" y="2459259"/>
            <a:ext cx="7245962" cy="1714500"/>
          </a:xfrm>
          <a:prstGeom prst="rect">
            <a:avLst/>
          </a:prstGeom>
        </p:spPr>
        <p:txBody>
          <a:bodyPr anchor="t" rtlCol="false" tIns="0" lIns="0" bIns="0" rIns="0">
            <a:spAutoFit/>
          </a:bodyPr>
          <a:lstStyle/>
          <a:p>
            <a:pPr>
              <a:lnSpc>
                <a:spcPts val="6450"/>
              </a:lnSpc>
            </a:pPr>
            <a:r>
              <a:rPr lang="en-US" sz="7500">
                <a:solidFill>
                  <a:srgbClr val="000000"/>
                </a:solidFill>
                <a:latin typeface="Tomorrow"/>
              </a:rPr>
              <a:t>Sentiment Analysis</a:t>
            </a:r>
          </a:p>
        </p:txBody>
      </p:sp>
      <p:sp>
        <p:nvSpPr>
          <p:cNvPr name="TextBox 10" id="10"/>
          <p:cNvSpPr txBox="true"/>
          <p:nvPr/>
        </p:nvSpPr>
        <p:spPr>
          <a:xfrm rot="0">
            <a:off x="1078731" y="4913989"/>
            <a:ext cx="7517197" cy="1736724"/>
          </a:xfrm>
          <a:prstGeom prst="rect">
            <a:avLst/>
          </a:prstGeom>
        </p:spPr>
        <p:txBody>
          <a:bodyPr anchor="t" rtlCol="false" tIns="0" lIns="0" bIns="0" rIns="0">
            <a:spAutoFit/>
          </a:bodyPr>
          <a:lstStyle/>
          <a:p>
            <a:pPr>
              <a:lnSpc>
                <a:spcPts val="3500"/>
              </a:lnSpc>
            </a:pPr>
            <a:r>
              <a:rPr lang="en-US" sz="2500">
                <a:solidFill>
                  <a:srgbClr val="000000"/>
                </a:solidFill>
                <a:latin typeface="Space Mono"/>
              </a:rPr>
              <a:t>Sentiment analysis, also known as “opinion mining,” is the automated process of analyzing a text and interpreting the sentiments behind 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76421" y="8274287"/>
            <a:ext cx="11372118" cy="524637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
        <p:nvSpPr>
          <p:cNvPr name="Freeform 4" id="4"/>
          <p:cNvSpPr/>
          <p:nvPr/>
        </p:nvSpPr>
        <p:spPr>
          <a:xfrm flipH="false" flipV="false" rot="0">
            <a:off x="9710364"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1013416"/>
            <a:ext cx="14946033" cy="8702278"/>
            <a:chOff x="0" y="0"/>
            <a:chExt cx="19928045" cy="11603038"/>
          </a:xfrm>
        </p:grpSpPr>
        <p:sp>
          <p:nvSpPr>
            <p:cNvPr name="Freeform 7" id="7"/>
            <p:cNvSpPr/>
            <p:nvPr/>
          </p:nvSpPr>
          <p:spPr>
            <a:xfrm flipH="false" flipV="false" rot="0">
              <a:off x="0" y="1230099"/>
              <a:ext cx="8647351" cy="10372938"/>
            </a:xfrm>
            <a:custGeom>
              <a:avLst/>
              <a:gdLst/>
              <a:ahLst/>
              <a:cxnLst/>
              <a:rect r="r" b="b" t="t" l="l"/>
              <a:pathLst>
                <a:path h="10372938" w="8647351">
                  <a:moveTo>
                    <a:pt x="0" y="0"/>
                  </a:moveTo>
                  <a:lnTo>
                    <a:pt x="8647351" y="0"/>
                  </a:lnTo>
                  <a:lnTo>
                    <a:pt x="8647351" y="10372939"/>
                  </a:lnTo>
                  <a:lnTo>
                    <a:pt x="0" y="10372939"/>
                  </a:lnTo>
                  <a:lnTo>
                    <a:pt x="0" y="0"/>
                  </a:lnTo>
                  <a:close/>
                </a:path>
              </a:pathLst>
            </a:custGeom>
            <a:blipFill>
              <a:blip r:embed="rId4"/>
              <a:stretch>
                <a:fillRect l="-66023" t="-49474" r="-193618" b="-19171"/>
              </a:stretch>
            </a:blipFill>
          </p:spPr>
        </p:sp>
        <p:sp>
          <p:nvSpPr>
            <p:cNvPr name="Freeform 8" id="8"/>
            <p:cNvSpPr/>
            <p:nvPr/>
          </p:nvSpPr>
          <p:spPr>
            <a:xfrm flipH="false" flipV="false" rot="0">
              <a:off x="13395606" y="962711"/>
              <a:ext cx="5248996" cy="930191"/>
            </a:xfrm>
            <a:custGeom>
              <a:avLst/>
              <a:gdLst/>
              <a:ahLst/>
              <a:cxnLst/>
              <a:rect r="r" b="b" t="t" l="l"/>
              <a:pathLst>
                <a:path h="930191" w="5248996">
                  <a:moveTo>
                    <a:pt x="0" y="0"/>
                  </a:moveTo>
                  <a:lnTo>
                    <a:pt x="5248996" y="0"/>
                  </a:lnTo>
                  <a:lnTo>
                    <a:pt x="5248996" y="930191"/>
                  </a:lnTo>
                  <a:lnTo>
                    <a:pt x="0" y="930191"/>
                  </a:lnTo>
                  <a:lnTo>
                    <a:pt x="0" y="0"/>
                  </a:lnTo>
                  <a:close/>
                </a:path>
              </a:pathLst>
            </a:custGeom>
            <a:blipFill>
              <a:blip r:embed="rId5"/>
              <a:stretch>
                <a:fillRect l="-114033" t="-601057" r="-393479" b="-1227278"/>
              </a:stretch>
            </a:blipFill>
          </p:spPr>
        </p:sp>
        <p:sp>
          <p:nvSpPr>
            <p:cNvPr name="Freeform 9" id="9"/>
            <p:cNvSpPr/>
            <p:nvPr/>
          </p:nvSpPr>
          <p:spPr>
            <a:xfrm flipH="false" flipV="false" rot="0">
              <a:off x="13395606" y="2099677"/>
              <a:ext cx="6532438" cy="9285000"/>
            </a:xfrm>
            <a:custGeom>
              <a:avLst/>
              <a:gdLst/>
              <a:ahLst/>
              <a:cxnLst/>
              <a:rect r="r" b="b" t="t" l="l"/>
              <a:pathLst>
                <a:path h="9285000" w="6532438">
                  <a:moveTo>
                    <a:pt x="0" y="0"/>
                  </a:moveTo>
                  <a:lnTo>
                    <a:pt x="6532439" y="0"/>
                  </a:lnTo>
                  <a:lnTo>
                    <a:pt x="6532439" y="9285000"/>
                  </a:lnTo>
                  <a:lnTo>
                    <a:pt x="0" y="9285000"/>
                  </a:lnTo>
                  <a:lnTo>
                    <a:pt x="0" y="0"/>
                  </a:lnTo>
                  <a:close/>
                </a:path>
              </a:pathLst>
            </a:custGeom>
            <a:blipFill>
              <a:blip r:embed="rId5"/>
              <a:stretch>
                <a:fillRect l="-104622" t="-100765" r="-365685" b="-24931"/>
              </a:stretch>
            </a:blipFill>
          </p:spPr>
        </p:sp>
        <p:sp>
          <p:nvSpPr>
            <p:cNvPr name="TextBox 10" id="10"/>
            <p:cNvSpPr txBox="true"/>
            <p:nvPr/>
          </p:nvSpPr>
          <p:spPr>
            <a:xfrm rot="0">
              <a:off x="9907021" y="-104775"/>
              <a:ext cx="2231285" cy="1116513"/>
            </a:xfrm>
            <a:prstGeom prst="rect">
              <a:avLst/>
            </a:prstGeom>
          </p:spPr>
          <p:txBody>
            <a:bodyPr anchor="t" rtlCol="false" tIns="0" lIns="0" bIns="0" rIns="0">
              <a:spAutoFit/>
            </a:bodyPr>
            <a:lstStyle/>
            <a:p>
              <a:pPr>
                <a:lnSpc>
                  <a:spcPts val="7001"/>
                </a:lnSpc>
              </a:pPr>
              <a:r>
                <a:rPr lang="en-US" sz="5000">
                  <a:solidFill>
                    <a:srgbClr val="000000"/>
                  </a:solidFill>
                  <a:latin typeface="Space Mono"/>
                </a:rPr>
                <a:t>DATA</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76421" y="8274287"/>
            <a:ext cx="11372118" cy="524637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
        <p:nvSpPr>
          <p:cNvPr name="Freeform 4" id="4"/>
          <p:cNvSpPr/>
          <p:nvPr/>
        </p:nvSpPr>
        <p:spPr>
          <a:xfrm flipH="false" flipV="false" rot="0">
            <a:off x="9710364" y="8523223"/>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492508" y="-285181"/>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30575" y="2376830"/>
            <a:ext cx="9930245" cy="6881470"/>
          </a:xfrm>
          <a:custGeom>
            <a:avLst/>
            <a:gdLst/>
            <a:ahLst/>
            <a:cxnLst/>
            <a:rect r="r" b="b" t="t" l="l"/>
            <a:pathLst>
              <a:path h="6881470" w="9930245">
                <a:moveTo>
                  <a:pt x="0" y="0"/>
                </a:moveTo>
                <a:lnTo>
                  <a:pt x="9930245" y="0"/>
                </a:lnTo>
                <a:lnTo>
                  <a:pt x="9930245" y="6881470"/>
                </a:lnTo>
                <a:lnTo>
                  <a:pt x="0" y="6881470"/>
                </a:lnTo>
                <a:lnTo>
                  <a:pt x="0" y="0"/>
                </a:lnTo>
                <a:close/>
              </a:path>
            </a:pathLst>
          </a:custGeom>
          <a:blipFill>
            <a:blip r:embed="rId4"/>
            <a:stretch>
              <a:fillRect l="0" t="-1489" r="0" b="-1057"/>
            </a:stretch>
          </a:blipFill>
        </p:spPr>
      </p:sp>
      <p:sp>
        <p:nvSpPr>
          <p:cNvPr name="TextBox 7" id="7"/>
          <p:cNvSpPr txBox="true"/>
          <p:nvPr/>
        </p:nvSpPr>
        <p:spPr>
          <a:xfrm rot="0">
            <a:off x="6730605" y="1288043"/>
            <a:ext cx="5447117" cy="863579"/>
          </a:xfrm>
          <a:prstGeom prst="rect">
            <a:avLst/>
          </a:prstGeom>
        </p:spPr>
        <p:txBody>
          <a:bodyPr anchor="t" rtlCol="false" tIns="0" lIns="0" bIns="0" rIns="0">
            <a:spAutoFit/>
          </a:bodyPr>
          <a:lstStyle/>
          <a:p>
            <a:pPr>
              <a:lnSpc>
                <a:spcPts val="7001"/>
              </a:lnSpc>
            </a:pPr>
            <a:r>
              <a:rPr lang="en-US" sz="5000">
                <a:solidFill>
                  <a:srgbClr val="000000"/>
                </a:solidFill>
                <a:latin typeface="Space Mono"/>
              </a:rPr>
              <a:t>AMAZON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656455" cy="10287000"/>
          </a:xfrm>
          <a:prstGeom prst="rect">
            <a:avLst/>
          </a:prstGeom>
          <a:solidFill>
            <a:srgbClr val="FFD630"/>
          </a:solidFill>
        </p:spPr>
      </p:sp>
      <p:grpSp>
        <p:nvGrpSpPr>
          <p:cNvPr name="Group 3" id="3"/>
          <p:cNvGrpSpPr/>
          <p:nvPr/>
        </p:nvGrpSpPr>
        <p:grpSpPr>
          <a:xfrm rot="0">
            <a:off x="7576914" y="8295411"/>
            <a:ext cx="11372118" cy="4992891"/>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6610"/>
            </a:solidFill>
          </p:spPr>
        </p:sp>
      </p:grpSp>
      <p:sp>
        <p:nvSpPr>
          <p:cNvPr name="Freeform 5" id="5"/>
          <p:cNvSpPr/>
          <p:nvPr/>
        </p:nvSpPr>
        <p:spPr>
          <a:xfrm flipH="false" flipV="false" rot="0">
            <a:off x="9404401" y="2464801"/>
            <a:ext cx="7717145" cy="6494142"/>
          </a:xfrm>
          <a:custGeom>
            <a:avLst/>
            <a:gdLst/>
            <a:ahLst/>
            <a:cxnLst/>
            <a:rect r="r" b="b" t="t" l="l"/>
            <a:pathLst>
              <a:path h="6494142" w="7717145">
                <a:moveTo>
                  <a:pt x="0" y="0"/>
                </a:moveTo>
                <a:lnTo>
                  <a:pt x="7717144" y="0"/>
                </a:lnTo>
                <a:lnTo>
                  <a:pt x="7717144" y="6494142"/>
                </a:lnTo>
                <a:lnTo>
                  <a:pt x="0" y="6494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203941"/>
            <a:ext cx="5595110" cy="1739331"/>
          </a:xfrm>
          <a:prstGeom prst="rect">
            <a:avLst/>
          </a:prstGeom>
        </p:spPr>
        <p:txBody>
          <a:bodyPr anchor="t" rtlCol="false" tIns="0" lIns="0" bIns="0" rIns="0">
            <a:spAutoFit/>
          </a:bodyPr>
          <a:lstStyle/>
          <a:p>
            <a:pPr>
              <a:lnSpc>
                <a:spcPts val="4456"/>
              </a:lnSpc>
            </a:pPr>
            <a:r>
              <a:rPr lang="en-US" sz="5064">
                <a:solidFill>
                  <a:srgbClr val="000000"/>
                </a:solidFill>
                <a:latin typeface="Space Mono"/>
              </a:rPr>
              <a:t>NATURAL LANGUAGE PROCESSING</a:t>
            </a:r>
          </a:p>
        </p:txBody>
      </p:sp>
      <p:sp>
        <p:nvSpPr>
          <p:cNvPr name="Freeform 7" id="7"/>
          <p:cNvSpPr/>
          <p:nvPr/>
        </p:nvSpPr>
        <p:spPr>
          <a:xfrm flipH="false" flipV="false" rot="0">
            <a:off x="1239933" y="8476755"/>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5075544" y="-310525"/>
            <a:ext cx="1766792" cy="2057400"/>
          </a:xfrm>
          <a:custGeom>
            <a:avLst/>
            <a:gdLst/>
            <a:ahLst/>
            <a:cxnLst/>
            <a:rect r="r" b="b" t="t" l="l"/>
            <a:pathLst>
              <a:path h="2057400" w="1766792">
                <a:moveTo>
                  <a:pt x="0" y="0"/>
                </a:moveTo>
                <a:lnTo>
                  <a:pt x="1766792" y="0"/>
                </a:lnTo>
                <a:lnTo>
                  <a:pt x="176679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2686" y="3742281"/>
            <a:ext cx="8311082" cy="4582795"/>
          </a:xfrm>
          <a:prstGeom prst="rect">
            <a:avLst/>
          </a:prstGeom>
        </p:spPr>
        <p:txBody>
          <a:bodyPr anchor="t" rtlCol="false" tIns="0" lIns="0" bIns="0" rIns="0">
            <a:spAutoFit/>
          </a:bodyPr>
          <a:lstStyle/>
          <a:p>
            <a:pPr algn="ctr">
              <a:lnSpc>
                <a:spcPts val="7279"/>
              </a:lnSpc>
            </a:pPr>
            <a:r>
              <a:rPr lang="en-US" sz="5199">
                <a:solidFill>
                  <a:srgbClr val="000000"/>
                </a:solidFill>
                <a:latin typeface="Space Mono Bold"/>
              </a:rPr>
              <a:t>Natural language processing uses machine learning to analyze text or speech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DAEWXW3XC2s</dc:identifier>
  <dcterms:modified xsi:type="dcterms:W3CDTF">2011-08-01T06:04:30Z</dcterms:modified>
  <cp:revision>1</cp:revision>
  <dc:title>Sentiment Analysis</dc:title>
</cp:coreProperties>
</file>